
<file path=[Content_Types].xml><?xml version="1.0" encoding="utf-8"?>
<Types xmlns="http://schemas.openxmlformats.org/package/2006/content-types">
  <Default Extension="png" ContentType="image/png"/>
  <Default Extension="tmp"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5"/>
  </p:notesMasterIdLst>
  <p:handoutMasterIdLst>
    <p:handoutMasterId r:id="rId16"/>
  </p:handoutMasterIdLst>
  <p:sldIdLst>
    <p:sldId id="256" r:id="rId2"/>
    <p:sldId id="261" r:id="rId3"/>
    <p:sldId id="262" r:id="rId4"/>
    <p:sldId id="263" r:id="rId5"/>
    <p:sldId id="266" r:id="rId6"/>
    <p:sldId id="267" r:id="rId7"/>
    <p:sldId id="269" r:id="rId8"/>
    <p:sldId id="270" r:id="rId9"/>
    <p:sldId id="271" r:id="rId10"/>
    <p:sldId id="277" r:id="rId11"/>
    <p:sldId id="273" r:id="rId12"/>
    <p:sldId id="276" r:id="rId13"/>
    <p:sldId id="264"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5F5F5F"/>
    <a:srgbClr val="000000"/>
    <a:srgbClr val="AF37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F008C-5CA0-4C07-AD47-511BFE7DFBDC}" v="2" dt="2018-11-19T22:30:22.931"/>
  </p1510:revLst>
</p1510:revInfo>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0" d="100"/>
          <a:sy n="80" d="100"/>
        </p:scale>
        <p:origin x="62" y="53"/>
      </p:cViewPr>
      <p:guideLst/>
    </p:cSldViewPr>
  </p:slideViewPr>
  <p:notesTextViewPr>
    <p:cViewPr>
      <p:scale>
        <a:sx n="3" d="2"/>
        <a:sy n="3" d="2"/>
      </p:scale>
      <p:origin x="0" y="0"/>
    </p:cViewPr>
  </p:notesTextViewPr>
  <p:notesViewPr>
    <p:cSldViewPr snapToGrid="0" showGuides="1">
      <p:cViewPr varScale="1">
        <p:scale>
          <a:sx n="61" d="100"/>
          <a:sy n="61" d="100"/>
        </p:scale>
        <p:origin x="3168"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5/2/2023</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ru-RU" smtClean="0"/>
              <a:t>02.05.2023</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ru-RU" smtClean="0"/>
              <a:t>‹#›</a:t>
            </a:fld>
            <a:endParaRPr lang="ru-RU"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ru-RU"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ru-RU"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ru-RU"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ru-RU"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ru-RU"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cstate="email">
                <a:extLst>
                  <a:ext uri="{28A0092B-C50C-407E-A947-70E740481C1C}">
                    <a14:useLocalDpi xmlns:a14="http://schemas.microsoft.com/office/drawing/2010/main"/>
                  </a:ext>
                </a:extLst>
              </a:blip>
              <a:srcRect/>
              <a:stretch>
                <a:fillRect l="8684" b="7644"/>
              </a:stretch>
            </a:blip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cstate="email">
                <a:extLst>
                  <a:ext uri="{28A0092B-C50C-407E-A947-70E740481C1C}">
                    <a14:useLocalDpi xmlns:a14="http://schemas.microsoft.com/office/drawing/2010/main"/>
                  </a:ext>
                </a:extLst>
              </a:blip>
              <a:srcRect/>
              <a:stretch>
                <a:fillRect t="15838" r="1073"/>
              </a:stretch>
            </a:blip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cstate="email">
                <a:extLst>
                  <a:ext uri="{28A0092B-C50C-407E-A947-70E740481C1C}">
                    <a14:useLocalDpi xmlns:a14="http://schemas.microsoft.com/office/drawing/2010/main"/>
                  </a:ext>
                </a:extLst>
              </a:blip>
              <a:srcRect/>
              <a:stretch>
                <a:fillRect t="11183" r="13010"/>
              </a:stretch>
            </a:blipFill>
            <a:ln w="12700" cap="flat">
              <a:noFill/>
              <a:prstDash val="solid"/>
              <a:miter/>
            </a:ln>
          </p:spPr>
          <p:txBody>
            <a:bodyPr rtlCol="0" anchor="ctr"/>
            <a:lstStyle/>
            <a:p>
              <a:endParaRPr lang="ru-RU"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ru-RU"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ru-RU"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a:t>
            </a:r>
            <a:endParaRPr lang="ru-RU" dirty="0"/>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dirty="0"/>
              <a:t>Presentation</a:t>
            </a:r>
            <a:br>
              <a:rPr lang="en-US" dirty="0"/>
            </a:br>
            <a:r>
              <a:rPr lang="en-US" dirty="0"/>
              <a:t>Title</a:t>
            </a:r>
            <a:endParaRPr lang="ru-RU" dirty="0"/>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dirty="0"/>
              <a:t>MONTH</a:t>
            </a:r>
            <a:br>
              <a:rPr lang="en-US" dirty="0"/>
            </a:br>
            <a:r>
              <a:rPr lang="en-US" dirty="0"/>
              <a:t>20XX</a:t>
            </a:r>
            <a:endParaRPr lang="ru-RU" dirty="0"/>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ru-RU"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ru-RU"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cstate="email">
              <a:extLst>
                <a:ext uri="{28A0092B-C50C-407E-A947-70E740481C1C}">
                  <a14:useLocalDpi xmlns:a14="http://schemas.microsoft.com/office/drawing/2010/main"/>
                </a:ext>
              </a:extLst>
            </a:blip>
            <a:srcRect/>
            <a:stretch>
              <a:fillRect t="16306" r="1769"/>
            </a:stretch>
          </a:blipFill>
          <a:ln w="12700"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cstate="email">
              <a:extLst>
                <a:ext uri="{28A0092B-C50C-407E-A947-70E740481C1C}">
                  <a14:useLocalDpi xmlns:a14="http://schemas.microsoft.com/office/drawing/2010/main"/>
                </a:ext>
              </a:extLst>
            </a:blip>
            <a:srcRect/>
            <a:stretch>
              <a:fillRect l="10612" b="10062"/>
            </a:stretch>
          </a:blipFill>
          <a:ln w="12700"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cstate="email">
              <a:extLst>
                <a:ext uri="{28A0092B-C50C-407E-A947-70E740481C1C}">
                  <a14:useLocalDpi xmlns:a14="http://schemas.microsoft.com/office/drawing/2010/main"/>
                </a:ext>
              </a:extLst>
            </a:blip>
            <a:srcRect/>
            <a:stretch>
              <a:fillRect t="6186" r="8111"/>
            </a:stretch>
          </a:blipFill>
          <a:ln w="12700"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ru-RU"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dirty="0"/>
              <a:t>Thank You!</a:t>
            </a:r>
            <a:endParaRPr lang="ru-RU" dirty="0"/>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ru-RU"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a:t>Click icon to add picture</a:t>
            </a:r>
            <a:endParaRPr lang="ru-RU"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ru-RU"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ru-RU"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ru-RU"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ru-RU"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ru-RU"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cstate="email">
                <a:extLst>
                  <a:ext uri="{28A0092B-C50C-407E-A947-70E740481C1C}">
                    <a14:useLocalDpi xmlns:a14="http://schemas.microsoft.com/office/drawing/2010/main"/>
                  </a:ext>
                </a:extLst>
              </a:blip>
              <a:srcRect/>
              <a:stretch>
                <a:fillRect l="8684" b="7644"/>
              </a:stretch>
            </a:blip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cstate="email">
                <a:extLst>
                  <a:ext uri="{28A0092B-C50C-407E-A947-70E740481C1C}">
                    <a14:useLocalDpi xmlns:a14="http://schemas.microsoft.com/office/drawing/2010/main"/>
                  </a:ext>
                </a:extLst>
              </a:blip>
              <a:srcRect/>
              <a:stretch>
                <a:fillRect t="15838" r="1073"/>
              </a:stretch>
            </a:blip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cstate="email">
                <a:extLst>
                  <a:ext uri="{28A0092B-C50C-407E-A947-70E740481C1C}">
                    <a14:useLocalDpi xmlns:a14="http://schemas.microsoft.com/office/drawing/2010/main"/>
                  </a:ext>
                </a:extLst>
              </a:blip>
              <a:srcRect/>
              <a:stretch>
                <a:fillRect t="11183" r="13010"/>
              </a:stretch>
            </a:blipFill>
            <a:ln w="12700" cap="flat">
              <a:noFill/>
              <a:prstDash val="solid"/>
              <a:miter/>
            </a:ln>
          </p:spPr>
          <p:txBody>
            <a:bodyPr rtlCol="0" anchor="ctr"/>
            <a:lstStyle/>
            <a:p>
              <a:endParaRPr lang="ru-RU"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ru-RU"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ru-RU"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dirty="0"/>
              <a:t>Presentation</a:t>
            </a:r>
            <a:br>
              <a:rPr lang="en-US" dirty="0"/>
            </a:br>
            <a:r>
              <a:rPr lang="en-US" dirty="0"/>
              <a:t>Title</a:t>
            </a:r>
            <a:endParaRPr lang="ru-RU" dirty="0"/>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ru-RU"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dirty="0"/>
              <a:t>Divider Slide</a:t>
            </a:r>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endParaRPr lang="ru-RU"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cstate="email">
              <a:extLst>
                <a:ext uri="{28A0092B-C50C-407E-A947-70E740481C1C}">
                  <a14:useLocalDpi xmlns:a14="http://schemas.microsoft.com/office/drawing/2010/main"/>
                </a:ext>
              </a:extLst>
            </a:blip>
            <a:srcRect/>
            <a:stretch>
              <a:fillRect l="10565" b="10226"/>
            </a:stretch>
          </a:blipFill>
          <a:ln w="12700" cap="flat">
            <a:noFill/>
            <a:prstDash val="solid"/>
            <a:miter/>
          </a:ln>
        </p:spPr>
        <p:txBody>
          <a:bodyPr rtlCol="0" anchor="ctr"/>
          <a:lstStyle/>
          <a:p>
            <a:endParaRPr lang="ru-RU"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cstate="email">
              <a:extLst>
                <a:ext uri="{28A0092B-C50C-407E-A947-70E740481C1C}">
                  <a14:useLocalDpi xmlns:a14="http://schemas.microsoft.com/office/drawing/2010/main"/>
                </a:ext>
              </a:extLst>
            </a:blip>
            <a:srcRect/>
            <a:stretch>
              <a:fillRect l="10565" b="10226"/>
            </a:stretch>
          </a:blipFill>
          <a:ln w="12700" cap="flat">
            <a:noFill/>
            <a:prstDash val="solid"/>
            <a:miter/>
          </a:ln>
        </p:spPr>
        <p:txBody>
          <a:bodyPr rtlCol="0" anchor="ctr"/>
          <a:lstStyle/>
          <a:p>
            <a:endParaRPr lang="ru-RU"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ru-RU"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ru-RU"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dirty="0"/>
              <a:t>Divider Slide</a:t>
            </a:r>
            <a:endParaRPr lang="ru-RU"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cstate="email">
                <a:extLst>
                  <a:ext uri="{28A0092B-C50C-407E-A947-70E740481C1C}">
                    <a14:useLocalDpi xmlns:a14="http://schemas.microsoft.com/office/drawing/2010/main"/>
                  </a:ext>
                </a:extLst>
              </a:blip>
              <a:srcRect/>
              <a:stretch>
                <a:fillRect t="19266" r="1773"/>
              </a:stretch>
            </a:blipFill>
            <a:ln w="12705"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cstate="email">
                <a:extLst>
                  <a:ext uri="{28A0092B-C50C-407E-A947-70E740481C1C}">
                    <a14:useLocalDpi xmlns:a14="http://schemas.microsoft.com/office/drawing/2010/main"/>
                  </a:ext>
                </a:extLst>
              </a:blip>
              <a:srcRect/>
              <a:stretch>
                <a:fillRect l="9984" b="9279"/>
              </a:stretch>
            </a:blipFill>
            <a:ln w="1270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ru-RU"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dirty="0"/>
              <a:t>1</a:t>
            </a:r>
            <a:endParaRPr lang="ru-RU" dirty="0"/>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dirty="0"/>
              <a:t>3</a:t>
            </a:r>
            <a:endParaRPr lang="ru-RU" dirty="0"/>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a:t>Click icon to add picture</a:t>
            </a:r>
            <a:endParaRPr lang="ru-RU"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dirty="0"/>
              <a:t>How to use this template</a:t>
            </a:r>
            <a:endParaRPr lang="ru-RU" dirty="0"/>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dirty="0"/>
              <a:t>ADD A FOOTER</a:t>
            </a:r>
            <a:endParaRPr lang="ru-RU" dirty="0"/>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dirty="0"/>
              <a:t>Text Layout 1</a:t>
            </a:r>
            <a:endParaRPr lang="ru-RU" dirty="0"/>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ru-RU"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ru-RU"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ru-RU"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ru-RU" smtClean="0"/>
              <a:t>‹#›</a:t>
            </a:fld>
            <a:endParaRPr lang="ru-RU"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dirty="0"/>
              <a:t>Text Layout 2</a:t>
            </a:r>
            <a:endParaRPr lang="ru-RU" dirty="0"/>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ru-RU"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ru-RU"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a:t>Click icon to add picture</a:t>
            </a:r>
            <a:endParaRPr lang="ru-RU"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a:t>Edit Master text styles</a:t>
            </a:r>
          </a:p>
          <a:p>
            <a:pPr lvl="1"/>
            <a:r>
              <a:rPr lang="en-US"/>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dirty="0"/>
              <a:t>ADD A FOOTER</a:t>
            </a:r>
            <a:endParaRPr lang="ru-RU" dirty="0"/>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dirty="0"/>
              <a:t>Comparison</a:t>
            </a:r>
            <a:endParaRPr lang="ru-RU" dirty="0"/>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a:t>Edit Master text styles</a:t>
            </a:r>
          </a:p>
          <a:p>
            <a:pPr lvl="1"/>
            <a:r>
              <a:rPr lang="en-US"/>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ru-RU"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cstate="email">
              <a:extLst>
                <a:ext uri="{28A0092B-C50C-407E-A947-70E740481C1C}">
                  <a14:useLocalDpi xmlns:a14="http://schemas.microsoft.com/office/drawing/2010/main"/>
                </a:ext>
              </a:extLst>
            </a:blip>
            <a:srcRect/>
            <a:stretch>
              <a:fillRect t="10702" r="5240"/>
            </a:stretch>
          </a:blipFill>
          <a:ln w="12664" cap="flat">
            <a:noFill/>
            <a:prstDash val="solid"/>
            <a:miter/>
          </a:ln>
        </p:spPr>
        <p:txBody>
          <a:bodyPr rtlCol="0" anchor="ctr"/>
          <a:lstStyle/>
          <a:p>
            <a:endParaRPr lang="ru-RU"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dirty="0"/>
              <a:t>Chart Slide</a:t>
            </a:r>
            <a:endParaRPr lang="ru-RU" dirty="0"/>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a:t>Click icon to add chart</a:t>
            </a:r>
            <a:endParaRPr lang="ru-RU"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cstate="email">
              <a:extLst>
                <a:ext uri="{28A0092B-C50C-407E-A947-70E740481C1C}">
                  <a14:useLocalDpi xmlns:a14="http://schemas.microsoft.com/office/drawing/2010/main"/>
                </a:ext>
              </a:extLst>
            </a:blip>
            <a:srcRect/>
            <a:stretch>
              <a:fillRect l="10565" b="10226"/>
            </a:stretch>
          </a:blipFill>
          <a:ln w="12700" cap="flat">
            <a:noFill/>
            <a:prstDash val="solid"/>
            <a:miter/>
          </a:ln>
        </p:spPr>
        <p:txBody>
          <a:bodyPr rtlCol="0" anchor="ctr"/>
          <a:lstStyle/>
          <a:p>
            <a:endParaRPr lang="ru-RU"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dirty="0"/>
              <a:t>ADD A FOOTER</a:t>
            </a:r>
            <a:endParaRPr lang="ru-RU" dirty="0"/>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dirty="0"/>
              <a:t>Table Slide</a:t>
            </a:r>
            <a:endParaRPr lang="ru-RU" dirty="0"/>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a:t>Click icon to add table</a:t>
            </a:r>
            <a:endParaRPr lang="ru-RU"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cstate="email">
              <a:extLst>
                <a:ext uri="{28A0092B-C50C-407E-A947-70E740481C1C}">
                  <a14:useLocalDpi xmlns:a14="http://schemas.microsoft.com/office/drawing/2010/main"/>
                </a:ext>
              </a:extLst>
            </a:blip>
            <a:srcRect/>
            <a:stretch>
              <a:fillRect t="10702" r="6336"/>
            </a:stretch>
          </a:blipFill>
          <a:ln w="12664" cap="flat">
            <a:noFill/>
            <a:prstDash val="solid"/>
            <a:miter/>
          </a:ln>
        </p:spPr>
        <p:txBody>
          <a:bodyPr rtlCol="0" anchor="ctr"/>
          <a:lstStyle/>
          <a:p>
            <a:endParaRPr lang="ru-RU"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dirty="0"/>
              <a:t>ADD A FOOTER</a:t>
            </a:r>
            <a:endParaRPr lang="ru-RU" dirty="0"/>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ru-RU" smtClean="0"/>
              <a:t>‹#›</a:t>
            </a:fld>
            <a:endParaRPr lang="ru-RU"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ru-RU"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dirty="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dirty="0"/>
              <a:t>Big Picture</a:t>
            </a:r>
            <a:endParaRPr lang="ru-RU" dirty="0"/>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dirty="0"/>
              <a:t>CLICK TO EDIT MASTER TITLE STYLE</a:t>
            </a:r>
            <a:endParaRPr lang="ru-RU" dirty="0"/>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ru-RU" smtClean="0"/>
              <a:t>‹#›</a:t>
            </a:fld>
            <a:endParaRPr lang="ru-RU"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a:t>Click icon to add media</a:t>
            </a:r>
            <a:endParaRPr lang="ru-RU"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cstate="email">
              <a:extLst>
                <a:ext uri="{28A0092B-C50C-407E-A947-70E740481C1C}">
                  <a14:useLocalDpi xmlns:a14="http://schemas.microsoft.com/office/drawing/2010/main"/>
                </a:ext>
              </a:extLst>
            </a:blip>
            <a:srcRect/>
            <a:stretch>
              <a:fillRect t="23847" r="3068"/>
            </a:stretch>
          </a:blipFill>
          <a:ln w="12713" cap="flat">
            <a:noFill/>
            <a:prstDash val="solid"/>
            <a:miter/>
          </a:ln>
        </p:spPr>
        <p:txBody>
          <a:bodyPr rtlCol="0" anchor="ctr"/>
          <a:lstStyle/>
          <a:p>
            <a:r>
              <a:rPr lang="en-US" dirty="0"/>
              <a:t> </a:t>
            </a:r>
            <a:endParaRPr lang="ru-RU" dirty="0"/>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cstate="email">
              <a:extLst>
                <a:ext uri="{28A0092B-C50C-407E-A947-70E740481C1C}">
                  <a14:useLocalDpi xmlns:a14="http://schemas.microsoft.com/office/drawing/2010/main"/>
                </a:ext>
              </a:extLst>
            </a:blip>
            <a:srcRect/>
            <a:stretch>
              <a:fillRect l="10185" b="6375"/>
            </a:stretch>
          </a:blipFill>
          <a:ln w="12713" cap="flat">
            <a:noFill/>
            <a:prstDash val="solid"/>
            <a:miter/>
          </a:ln>
        </p:spPr>
        <p:txBody>
          <a:bodyPr rtlCol="0" anchor="ctr"/>
          <a:lstStyle/>
          <a:p>
            <a:endParaRPr lang="ru-RU"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ru-RU"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dirty="0"/>
              <a:t>ADD A FOOTER</a:t>
            </a:r>
            <a:endParaRPr lang="ru-RU" dirty="0"/>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ru-RU" smtClean="0"/>
              <a:pPr/>
              <a:t>‹#›</a:t>
            </a:fld>
            <a:endParaRPr lang="ru-RU"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68" r:id="rId19"/>
    <p:sldLayoutId id="2147483660" r:id="rId20"/>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15.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35.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23.tm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9.xml"/><Relationship Id="rId7" Type="http://schemas.openxmlformats.org/officeDocument/2006/relationships/image" Target="../media/image2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a:normAutofit lnSpcReduction="10000"/>
          </a:bodyPr>
          <a:lstStyle/>
          <a:p>
            <a:r>
              <a:rPr lang="en-US" dirty="0"/>
              <a:t>May</a:t>
            </a:r>
          </a:p>
          <a:p>
            <a:r>
              <a:rPr lang="en-US" dirty="0"/>
              <a:t>2023</a:t>
            </a:r>
            <a:endParaRPr lang="ru-RU" dirty="0"/>
          </a:p>
        </p:txBody>
      </p:sp>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KS1 SATs</a:t>
            </a:r>
            <a:endParaRPr lang="ru-RU"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a:xfrm rot="720000">
            <a:off x="7957536" y="5137257"/>
            <a:ext cx="4311920" cy="858767"/>
          </a:xfrm>
        </p:spPr>
        <p:txBody>
          <a:bodyPr>
            <a:normAutofit/>
          </a:bodyPr>
          <a:lstStyle/>
          <a:p>
            <a:r>
              <a:rPr lang="en-US" sz="2400" dirty="0">
                <a:latin typeface="Arial" panose="020B0604020202020204" pitchFamily="34" charset="0"/>
                <a:cs typeface="Arial" panose="020B0604020202020204" pitchFamily="34" charset="0"/>
              </a:rPr>
              <a:t>A parent’s guide to SATs</a:t>
            </a:r>
            <a:endParaRPr lang="ru-RU" sz="24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1CFA57E-FEFA-4CD4-BD47-9561D78AD7B3}"/>
              </a:ext>
            </a:extLst>
          </p:cNvPr>
          <p:cNvSpPr/>
          <p:nvPr/>
        </p:nvSpPr>
        <p:spPr>
          <a:xfrm rot="20934032">
            <a:off x="195411" y="1679058"/>
            <a:ext cx="4475905" cy="630942"/>
          </a:xfrm>
          <a:prstGeom prst="rect">
            <a:avLst/>
          </a:prstGeom>
        </p:spPr>
        <p:txBody>
          <a:bodyPr wrap="none">
            <a:spAutoFit/>
          </a:bodyPr>
          <a:lstStyle/>
          <a:p>
            <a:r>
              <a:rPr lang="en-US" sz="3500" dirty="0">
                <a:solidFill>
                  <a:schemeClr val="bg1"/>
                </a:solidFill>
                <a:latin typeface="Arial" panose="020B0604020202020204" pitchFamily="34" charset="0"/>
                <a:cs typeface="Arial" panose="020B0604020202020204" pitchFamily="34" charset="0"/>
              </a:rPr>
              <a:t>Things we will cover:-</a:t>
            </a:r>
            <a:endParaRPr lang="ru-RU" sz="3500" dirty="0">
              <a:solidFill>
                <a:schemeClr val="bg1"/>
              </a:solidFill>
              <a:latin typeface="Arial" panose="020B0604020202020204" pitchFamily="34" charset="0"/>
              <a:cs typeface="Arial" panose="020B0604020202020204" pitchFamily="34" charset="0"/>
            </a:endParaRPr>
          </a:p>
        </p:txBody>
      </p:sp>
      <p:sp>
        <p:nvSpPr>
          <p:cNvPr id="13" name="Text Placeholder 5">
            <a:extLst>
              <a:ext uri="{FF2B5EF4-FFF2-40B4-BE49-F238E27FC236}">
                <a16:creationId xmlns:a16="http://schemas.microsoft.com/office/drawing/2014/main" id="{7AA12B83-F5BC-4F86-AD3B-B1F7E4903C19}"/>
              </a:ext>
            </a:extLst>
          </p:cNvPr>
          <p:cNvSpPr txBox="1">
            <a:spLocks/>
          </p:cNvSpPr>
          <p:nvPr/>
        </p:nvSpPr>
        <p:spPr>
          <a:xfrm rot="20996082">
            <a:off x="356937" y="2333366"/>
            <a:ext cx="6305178" cy="3579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b="1" dirty="0">
                <a:latin typeface="Arial" panose="020B0604020202020204" pitchFamily="34" charset="0"/>
                <a:cs typeface="Arial" panose="020B0604020202020204" pitchFamily="34" charset="0"/>
              </a:rPr>
              <a:t>What are SATs in Key Stage 1?</a:t>
            </a:r>
          </a:p>
          <a:p>
            <a:endParaRPr lang="en-US" sz="8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What do the SATs tests look like?</a:t>
            </a:r>
          </a:p>
          <a:p>
            <a:endParaRPr lang="en-US" sz="8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How do teachers use the </a:t>
            </a:r>
          </a:p>
          <a:p>
            <a:pPr marL="0" indent="0">
              <a:buNone/>
            </a:pPr>
            <a:r>
              <a:rPr lang="en-US" sz="2500" b="1" dirty="0">
                <a:latin typeface="Arial" panose="020B0604020202020204" pitchFamily="34" charset="0"/>
                <a:cs typeface="Arial" panose="020B0604020202020204" pitchFamily="34" charset="0"/>
              </a:rPr>
              <a:t>   information?</a:t>
            </a:r>
          </a:p>
          <a:p>
            <a:pPr marL="0" indent="0">
              <a:buNone/>
            </a:pPr>
            <a:endParaRPr lang="en-US" sz="800" b="1" dirty="0">
              <a:latin typeface="Arial" panose="020B0604020202020204" pitchFamily="34" charset="0"/>
              <a:cs typeface="Arial" panose="020B0604020202020204" pitchFamily="34" charset="0"/>
            </a:endParaRPr>
          </a:p>
          <a:p>
            <a:r>
              <a:rPr lang="en-US" sz="2500" b="1" dirty="0">
                <a:latin typeface="Arial" panose="020B0604020202020204" pitchFamily="34" charset="0"/>
                <a:cs typeface="Arial" panose="020B0604020202020204" pitchFamily="34" charset="0"/>
              </a:rPr>
              <a:t>What can you do to help?</a:t>
            </a:r>
          </a:p>
          <a:p>
            <a:endParaRPr lang="en-US" dirty="0"/>
          </a:p>
          <a:p>
            <a:endParaRPr lang="ru-RU"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8800" y="163997"/>
            <a:ext cx="1728096" cy="1217996"/>
          </a:xfrm>
          <a:prstGeom prst="rect">
            <a:avLst/>
          </a:prstGeom>
        </p:spPr>
      </p:pic>
      <p:pic>
        <p:nvPicPr>
          <p:cNvPr id="8" name="Audio 7">
            <a:hlinkClick r:id="" action="ppaction://media"/>
            <a:extLst>
              <a:ext uri="{FF2B5EF4-FFF2-40B4-BE49-F238E27FC236}">
                <a16:creationId xmlns:a16="http://schemas.microsoft.com/office/drawing/2014/main" id="{5E25DC4C-8410-40CB-8CE5-58D127A8E7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97746915"/>
      </p:ext>
    </p:extLst>
  </p:cSld>
  <p:clrMapOvr>
    <a:masterClrMapping/>
  </p:clrMapOvr>
  <mc:AlternateContent xmlns:mc="http://schemas.openxmlformats.org/markup-compatibility/2006" xmlns:p14="http://schemas.microsoft.com/office/powerpoint/2010/main">
    <mc:Choice Requires="p14">
      <p:transition spd="slow" p14:dur="2000" advTm="29047"/>
    </mc:Choice>
    <mc:Fallback xmlns="">
      <p:transition spd="slow" advTm="2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5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fade">
                                      <p:cBhvr>
                                        <p:cTn id="25" dur="500"/>
                                        <p:tgtEl>
                                          <p:spTgt spid="1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fade">
                                      <p:cBhvr>
                                        <p:cTn id="30" dur="500"/>
                                        <p:tgtEl>
                                          <p:spTgt spid="1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xEl>
                                              <p:pRg st="7" end="7"/>
                                            </p:txEl>
                                          </p:spTgt>
                                        </p:tgtEl>
                                        <p:attrNameLst>
                                          <p:attrName>style.visibility</p:attrName>
                                        </p:attrNameLst>
                                      </p:cBhvr>
                                      <p:to>
                                        <p:strVal val="visible"/>
                                      </p:to>
                                    </p:set>
                                    <p:animEffect transition="in" filter="fade">
                                      <p:cBhvr>
                                        <p:cTn id="35"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bldLst>
      <p:bldP spid="12" grpId="0"/>
      <p:bldP spid="1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ru-RU" smtClean="0"/>
              <a:pPr/>
              <a:t>10</a:t>
            </a:fld>
            <a:endParaRPr lang="ru-RU"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279606" y="2617238"/>
            <a:ext cx="3209009" cy="1898524"/>
          </a:xfrm>
        </p:spPr>
        <p:txBody>
          <a:bodyPr>
            <a:normAutofit/>
          </a:bodyPr>
          <a:lstStyle/>
          <a:p>
            <a:pPr algn="ctr"/>
            <a:r>
              <a:rPr lang="en-GB" sz="3200" dirty="0">
                <a:latin typeface="Arial" panose="020B0604020202020204" pitchFamily="34" charset="0"/>
                <a:cs typeface="Arial" panose="020B0604020202020204" pitchFamily="34" charset="0"/>
              </a:rPr>
              <a:t>Fiction and non-fiction writing</a:t>
            </a:r>
            <a:endParaRPr lang="ru-RU" sz="32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Writing</a:t>
            </a:r>
            <a:endParaRPr lang="ru-RU"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FA4BD75-0AAC-4AB4-B100-00792CF54C57}"/>
              </a:ext>
            </a:extLst>
          </p:cNvPr>
          <p:cNvSpPr/>
          <p:nvPr/>
        </p:nvSpPr>
        <p:spPr>
          <a:xfrm>
            <a:off x="4386759" y="395781"/>
            <a:ext cx="7629525" cy="3981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92984A-31DC-48F7-91D4-241270A60508}"/>
              </a:ext>
            </a:extLst>
          </p:cNvPr>
          <p:cNvSpPr/>
          <p:nvPr/>
        </p:nvSpPr>
        <p:spPr>
          <a:xfrm>
            <a:off x="4881685" y="623027"/>
            <a:ext cx="6800242" cy="3477875"/>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Writing is assessed throughout the year by examining your child’s independent writing.  There is no test for this aspect.</a:t>
            </a:r>
          </a:p>
          <a:p>
            <a:pPr algn="ctr"/>
            <a:r>
              <a:rPr lang="en-US" sz="2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information gained from the Spelling, Grammar and Punctuation papers helps to form our assessments.</a:t>
            </a:r>
          </a:p>
          <a:p>
            <a:pPr algn="ctr"/>
            <a:endParaRPr lang="en-US" sz="2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Children are assessed based on their coherency of a narrative or non-fiction writing, use of different word types</a:t>
            </a:r>
          </a:p>
          <a:p>
            <a:pPr algn="ctr"/>
            <a:r>
              <a:rPr lang="en-US" sz="2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(e.g. conjunctions, adjectives, noun phrases) as well as their application of the punctuation taught at KS1.</a:t>
            </a:r>
            <a:endParaRPr lang="en-US" sz="2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948F8B4-0849-41CB-9BBD-4637220864F6}"/>
              </a:ext>
            </a:extLst>
          </p:cNvPr>
          <p:cNvSpPr/>
          <p:nvPr/>
        </p:nvSpPr>
        <p:spPr>
          <a:xfrm>
            <a:off x="6150588" y="1304589"/>
            <a:ext cx="184730" cy="923330"/>
          </a:xfrm>
          <a:prstGeom prst="rect">
            <a:avLst/>
          </a:prstGeom>
          <a:noFill/>
        </p:spPr>
        <p:txBody>
          <a:bodyPr wrap="none" lIns="91440" tIns="45720" rIns="91440" bIns="45720">
            <a:spAutoFit/>
          </a:bodyPr>
          <a:lstStyle/>
          <a:p>
            <a:pPr algn="ctr"/>
            <a:endPar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4A24342-94A4-413E-AB79-6D2A727B26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30571056"/>
      </p:ext>
    </p:extLst>
  </p:cSld>
  <p:clrMapOvr>
    <a:masterClrMapping/>
  </p:clrMapOvr>
  <mc:AlternateContent xmlns:mc="http://schemas.openxmlformats.org/markup-compatibility/2006" xmlns:p14="http://schemas.microsoft.com/office/powerpoint/2010/main">
    <mc:Choice Requires="p14">
      <p:transition p14:dur="10" advTm="31505"/>
    </mc:Choice>
    <mc:Fallback xmlns="">
      <p:transition advTm="3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360000">
            <a:off x="97169" y="1213762"/>
            <a:ext cx="5126743" cy="734415"/>
          </a:xfrm>
        </p:spPr>
        <p:txBody>
          <a:bodyPr>
            <a:normAutofit fontScale="90000"/>
          </a:bodyPr>
          <a:lstStyle/>
          <a:p>
            <a:r>
              <a:rPr lang="en-US" dirty="0">
                <a:latin typeface="Arial" panose="020B0604020202020204" pitchFamily="34" charset="0"/>
                <a:cs typeface="Arial" panose="020B0604020202020204" pitchFamily="34" charset="0"/>
              </a:rPr>
              <a:t>Teacher Assessment/results</a:t>
            </a:r>
            <a:endParaRPr lang="ru-R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E8D56A-2615-403F-A09F-BC30DF1EE768}"/>
              </a:ext>
            </a:extLst>
          </p:cNvPr>
          <p:cNvSpPr>
            <a:spLocks noGrp="1"/>
          </p:cNvSpPr>
          <p:nvPr>
            <p:ph type="sldNum" sz="quarter" idx="12"/>
          </p:nvPr>
        </p:nvSpPr>
        <p:spPr/>
        <p:txBody>
          <a:bodyPr/>
          <a:lstStyle/>
          <a:p>
            <a:fld id="{98C0CDE5-970C-4CC4-BF43-0DA127E73E82}" type="slidenum">
              <a:rPr lang="ru-RU" smtClean="0"/>
              <a:pPr/>
              <a:t>11</a:t>
            </a:fld>
            <a:endParaRPr lang="ru-RU" dirty="0"/>
          </a:p>
        </p:txBody>
      </p:sp>
      <p:sp>
        <p:nvSpPr>
          <p:cNvPr id="7" name="Rectangle 6">
            <a:extLst>
              <a:ext uri="{FF2B5EF4-FFF2-40B4-BE49-F238E27FC236}">
                <a16:creationId xmlns:a16="http://schemas.microsoft.com/office/drawing/2014/main" id="{74A76F8D-C444-44DE-BE66-57D4F4CE5184}"/>
              </a:ext>
            </a:extLst>
          </p:cNvPr>
          <p:cNvSpPr/>
          <p:nvPr/>
        </p:nvSpPr>
        <p:spPr>
          <a:xfrm>
            <a:off x="72827" y="2212989"/>
            <a:ext cx="5793284" cy="4708981"/>
          </a:xfrm>
          <a:prstGeom prst="rect">
            <a:avLst/>
          </a:prstGeom>
        </p:spPr>
        <p:txBody>
          <a:bodyPr wrap="square">
            <a:spAutoFit/>
          </a:bodyPr>
          <a:lstStyle/>
          <a:p>
            <a:r>
              <a:rPr lang="en-US" sz="2000" dirty="0">
                <a:solidFill>
                  <a:schemeClr val="accent1"/>
                </a:solidFill>
                <a:latin typeface="Arial" panose="020B0604020202020204" pitchFamily="34" charset="0"/>
                <a:cs typeface="Arial" panose="020B0604020202020204" pitchFamily="34" charset="0"/>
              </a:rPr>
              <a:t>KS1 SATs are one part of evidence, teachers use this information alongside work completed throughout the year to make a judgement on what your child has achieved. </a:t>
            </a:r>
          </a:p>
          <a:p>
            <a:endParaRPr lang="en-US" sz="2000" dirty="0">
              <a:solidFill>
                <a:schemeClr val="accent1"/>
              </a:solidFill>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They are marked in school, and an overall grading based on the whole year’s work </a:t>
            </a:r>
          </a:p>
          <a:p>
            <a:r>
              <a:rPr lang="en-US" sz="2000" dirty="0">
                <a:solidFill>
                  <a:schemeClr val="accent1"/>
                </a:solidFill>
                <a:latin typeface="Arial" panose="020B0604020202020204" pitchFamily="34" charset="0"/>
                <a:cs typeface="Arial" panose="020B0604020202020204" pitchFamily="34" charset="0"/>
              </a:rPr>
              <a:t>will be made.</a:t>
            </a:r>
          </a:p>
          <a:p>
            <a:endParaRPr lang="en-US" sz="2000" dirty="0">
              <a:solidFill>
                <a:schemeClr val="accent1"/>
              </a:solidFill>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The overall result will be </a:t>
            </a:r>
          </a:p>
          <a:p>
            <a:r>
              <a:rPr lang="en-US" sz="2000" dirty="0">
                <a:solidFill>
                  <a:schemeClr val="accent1"/>
                </a:solidFill>
                <a:latin typeface="Arial" panose="020B0604020202020204" pitchFamily="34" charset="0"/>
                <a:cs typeface="Arial" panose="020B0604020202020204" pitchFamily="34" charset="0"/>
              </a:rPr>
              <a:t>reported to the Local Authority and to you in your child’s end of year report.</a:t>
            </a:r>
          </a:p>
          <a:p>
            <a:endParaRPr lang="en-US" sz="2000" dirty="0">
              <a:solidFill>
                <a:schemeClr val="accent1"/>
              </a:solidFill>
              <a:latin typeface="Arial" panose="020B0604020202020204" pitchFamily="34" charset="0"/>
              <a:cs typeface="Arial" panose="020B0604020202020204" pitchFamily="34" charset="0"/>
            </a:endParaRPr>
          </a:p>
          <a:p>
            <a:r>
              <a:rPr lang="en-US" sz="2000" dirty="0">
                <a:solidFill>
                  <a:schemeClr val="accent1"/>
                </a:solidFill>
                <a:latin typeface="Arial" panose="020B0604020202020204" pitchFamily="34" charset="0"/>
                <a:cs typeface="Arial" panose="020B0604020202020204" pitchFamily="34" charset="0"/>
              </a:rPr>
              <a:t>Moderation networks often take place to ensure consistency across schools.</a:t>
            </a:r>
          </a:p>
        </p:txBody>
      </p:sp>
      <p:sp>
        <p:nvSpPr>
          <p:cNvPr id="2" name="Picture Placeholder 1"/>
          <p:cNvSpPr>
            <a:spLocks noGrp="1"/>
          </p:cNvSpPr>
          <p:nvPr>
            <p:ph type="pic" sz="quarter" idx="14"/>
          </p:nvPr>
        </p:nvSpPr>
        <p:spPr/>
      </p:sp>
      <p:pic>
        <p:nvPicPr>
          <p:cNvPr id="3" name="Picture 2"/>
          <p:cNvPicPr>
            <a:picLocks noChangeAspect="1"/>
          </p:cNvPicPr>
          <p:nvPr/>
        </p:nvPicPr>
        <p:blipFill>
          <a:blip r:embed="rId4"/>
          <a:stretch>
            <a:fillRect/>
          </a:stretch>
        </p:blipFill>
        <p:spPr>
          <a:xfrm rot="688980">
            <a:off x="6766064" y="233028"/>
            <a:ext cx="2521554" cy="1746447"/>
          </a:xfrm>
          <a:prstGeom prst="rect">
            <a:avLst/>
          </a:prstGeom>
        </p:spPr>
      </p:pic>
      <p:pic>
        <p:nvPicPr>
          <p:cNvPr id="6" name="Picture 5"/>
          <p:cNvPicPr>
            <a:picLocks noChangeAspect="1"/>
          </p:cNvPicPr>
          <p:nvPr/>
        </p:nvPicPr>
        <p:blipFill>
          <a:blip r:embed="rId5"/>
          <a:stretch>
            <a:fillRect/>
          </a:stretch>
        </p:blipFill>
        <p:spPr>
          <a:xfrm rot="684766">
            <a:off x="8996015" y="668565"/>
            <a:ext cx="2279035" cy="1727349"/>
          </a:xfrm>
          <a:prstGeom prst="rect">
            <a:avLst/>
          </a:prstGeom>
        </p:spPr>
      </p:pic>
      <p:pic>
        <p:nvPicPr>
          <p:cNvPr id="8" name="Picture 7"/>
          <p:cNvPicPr>
            <a:picLocks noChangeAspect="1"/>
          </p:cNvPicPr>
          <p:nvPr/>
        </p:nvPicPr>
        <p:blipFill>
          <a:blip r:embed="rId6"/>
          <a:stretch>
            <a:fillRect/>
          </a:stretch>
        </p:blipFill>
        <p:spPr>
          <a:xfrm rot="672983">
            <a:off x="6432049" y="1902818"/>
            <a:ext cx="2304986" cy="1501892"/>
          </a:xfrm>
          <a:prstGeom prst="rect">
            <a:avLst/>
          </a:prstGeom>
        </p:spPr>
      </p:pic>
      <p:pic>
        <p:nvPicPr>
          <p:cNvPr id="11" name="Picture 10"/>
          <p:cNvPicPr>
            <a:picLocks noChangeAspect="1"/>
          </p:cNvPicPr>
          <p:nvPr/>
        </p:nvPicPr>
        <p:blipFill>
          <a:blip r:embed="rId7"/>
          <a:stretch>
            <a:fillRect/>
          </a:stretch>
        </p:blipFill>
        <p:spPr>
          <a:xfrm rot="662953">
            <a:off x="8634435" y="2353645"/>
            <a:ext cx="2359151" cy="1621347"/>
          </a:xfrm>
          <a:prstGeom prst="rect">
            <a:avLst/>
          </a:prstGeom>
        </p:spPr>
      </p:pic>
      <p:pic>
        <p:nvPicPr>
          <p:cNvPr id="12" name="Picture 11"/>
          <p:cNvPicPr>
            <a:picLocks noChangeAspect="1"/>
          </p:cNvPicPr>
          <p:nvPr/>
        </p:nvPicPr>
        <p:blipFill>
          <a:blip r:embed="rId8"/>
          <a:stretch>
            <a:fillRect/>
          </a:stretch>
        </p:blipFill>
        <p:spPr>
          <a:xfrm rot="662146">
            <a:off x="6150744" y="3346586"/>
            <a:ext cx="2248887" cy="1624478"/>
          </a:xfrm>
          <a:prstGeom prst="rect">
            <a:avLst/>
          </a:prstGeom>
        </p:spPr>
      </p:pic>
      <p:pic>
        <p:nvPicPr>
          <p:cNvPr id="13" name="Picture 12"/>
          <p:cNvPicPr>
            <a:picLocks noChangeAspect="1"/>
          </p:cNvPicPr>
          <p:nvPr/>
        </p:nvPicPr>
        <p:blipFill>
          <a:blip r:embed="rId9"/>
          <a:stretch>
            <a:fillRect/>
          </a:stretch>
        </p:blipFill>
        <p:spPr>
          <a:xfrm rot="639132">
            <a:off x="8266924" y="3700509"/>
            <a:ext cx="2438730" cy="1723645"/>
          </a:xfrm>
          <a:prstGeom prst="rect">
            <a:avLst/>
          </a:prstGeom>
        </p:spPr>
      </p:pic>
      <p:sp>
        <p:nvSpPr>
          <p:cNvPr id="14" name="TextBox 13"/>
          <p:cNvSpPr txBox="1"/>
          <p:nvPr/>
        </p:nvSpPr>
        <p:spPr>
          <a:xfrm>
            <a:off x="6016057" y="5214715"/>
            <a:ext cx="4891648" cy="1384995"/>
          </a:xfrm>
          <a:prstGeom prst="rect">
            <a:avLst/>
          </a:prstGeom>
          <a:solidFill>
            <a:schemeClr val="accent1">
              <a:lumMod val="20000"/>
              <a:lumOff val="80000"/>
            </a:schemeClr>
          </a:solidFill>
        </p:spPr>
        <p:txBody>
          <a:bodyPr wrap="square" rtlCol="0">
            <a:spAutoFit/>
          </a:bodyPr>
          <a:lstStyle/>
          <a:p>
            <a:pPr algn="ctr"/>
            <a:r>
              <a:rPr lang="en-GB" sz="2800" dirty="0">
                <a:latin typeface="Arial" panose="020B0604020202020204" pitchFamily="34" charset="0"/>
                <a:cs typeface="Arial" panose="020B0604020202020204" pitchFamily="34" charset="0"/>
              </a:rPr>
              <a:t>SATs is only </a:t>
            </a:r>
            <a:r>
              <a:rPr lang="en-GB" sz="2800" b="1" dirty="0">
                <a:latin typeface="Arial" panose="020B0604020202020204" pitchFamily="34" charset="0"/>
                <a:cs typeface="Arial" panose="020B0604020202020204" pitchFamily="34" charset="0"/>
              </a:rPr>
              <a:t>PART</a:t>
            </a:r>
            <a:r>
              <a:rPr lang="en-GB" sz="2800" dirty="0">
                <a:latin typeface="Arial" panose="020B0604020202020204" pitchFamily="34" charset="0"/>
                <a:cs typeface="Arial" panose="020B0604020202020204" pitchFamily="34" charset="0"/>
              </a:rPr>
              <a:t> of the picture of your child’s progress in KS1.</a:t>
            </a:r>
          </a:p>
        </p:txBody>
      </p:sp>
      <p:pic>
        <p:nvPicPr>
          <p:cNvPr id="21" name="Audio 20">
            <a:hlinkClick r:id="" action="ppaction://media"/>
            <a:extLst>
              <a:ext uri="{FF2B5EF4-FFF2-40B4-BE49-F238E27FC236}">
                <a16:creationId xmlns:a16="http://schemas.microsoft.com/office/drawing/2014/main" id="{6D93446B-3463-4613-BB87-402F2987165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06921354"/>
      </p:ext>
    </p:extLst>
  </p:cSld>
  <p:clrMapOvr>
    <a:masterClrMapping/>
  </p:clrMapOvr>
  <mc:AlternateContent xmlns:mc="http://schemas.openxmlformats.org/markup-compatibility/2006" xmlns:p14="http://schemas.microsoft.com/office/powerpoint/2010/main">
    <mc:Choice Requires="p14">
      <p:transition spd="slow" p14:dur="2000" advTm="46161"/>
    </mc:Choice>
    <mc:Fallback xmlns="">
      <p:transition spd="slow" advTm="46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1"/>
                </p:tgtEl>
              </p:cMediaNode>
            </p:audio>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242439" y="845188"/>
            <a:ext cx="4769947" cy="1061509"/>
          </a:xfrm>
        </p:spPr>
        <p:txBody>
          <a:bodyPr>
            <a:normAutofit fontScale="90000"/>
          </a:bodyPr>
          <a:lstStyle/>
          <a:p>
            <a:r>
              <a:rPr lang="en-US" dirty="0">
                <a:latin typeface="Arial" panose="020B0604020202020204" pitchFamily="34" charset="0"/>
                <a:cs typeface="Arial" panose="020B0604020202020204" pitchFamily="34" charset="0"/>
              </a:rPr>
              <a:t>How can you help your child prepare?</a:t>
            </a:r>
            <a:endParaRPr lang="ru-RU"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ru-RU" smtClean="0"/>
              <a:t>12</a:t>
            </a:fld>
            <a:endParaRPr lang="ru-RU" dirty="0"/>
          </a:p>
        </p:txBody>
      </p:sp>
      <p:sp>
        <p:nvSpPr>
          <p:cNvPr id="2" name="Rectangle 1">
            <a:extLst>
              <a:ext uri="{FF2B5EF4-FFF2-40B4-BE49-F238E27FC236}">
                <a16:creationId xmlns:a16="http://schemas.microsoft.com/office/drawing/2014/main" id="{13C3FFCF-788D-4659-B497-A82678D9E158}"/>
              </a:ext>
            </a:extLst>
          </p:cNvPr>
          <p:cNvSpPr/>
          <p:nvPr/>
        </p:nvSpPr>
        <p:spPr>
          <a:xfrm>
            <a:off x="200024" y="2273478"/>
            <a:ext cx="11752490" cy="4555093"/>
          </a:xfrm>
          <a:prstGeom prst="rect">
            <a:avLst/>
          </a:prstGeom>
        </p:spPr>
        <p:txBody>
          <a:bodyPr wrap="square">
            <a:spAutoFit/>
          </a:bodyPr>
          <a:lstStyle/>
          <a:p>
            <a:r>
              <a:rPr lang="en-US" sz="2000" u="sng" dirty="0">
                <a:latin typeface="Arial" panose="020B0604020202020204" pitchFamily="34" charset="0"/>
                <a:cs typeface="Arial" panose="020B0604020202020204" pitchFamily="34" charset="0"/>
              </a:rPr>
              <a:t>Help your child with reading</a:t>
            </a:r>
            <a:r>
              <a:rPr lang="en-US" sz="2000" dirty="0">
                <a:latin typeface="Arial" panose="020B0604020202020204" pitchFamily="34" charset="0"/>
                <a:cs typeface="Arial" panose="020B0604020202020204" pitchFamily="34" charset="0"/>
              </a:rPr>
              <a:t>; listen to them read and focus on bringing out a ‘love of reading’.  Also reading stories to your child allows them to develop language, listening skills and comprehension.   Encourage making predictions about what might happen next.  Ask children to recount what has happened, sequence events or consider why a character may act in a certain way.</a:t>
            </a:r>
          </a:p>
          <a:p>
            <a:endParaRPr lang="en-US" sz="2000" dirty="0">
              <a:latin typeface="Arial" panose="020B0604020202020204" pitchFamily="34" charset="0"/>
              <a:cs typeface="Arial" panose="020B0604020202020204" pitchFamily="34" charset="0"/>
            </a:endParaRPr>
          </a:p>
          <a:p>
            <a:r>
              <a:rPr lang="en-US" sz="2000" u="sng" dirty="0">
                <a:latin typeface="Arial" panose="020B0604020202020204" pitchFamily="34" charset="0"/>
                <a:cs typeface="Arial" panose="020B0604020202020204" pitchFamily="34" charset="0"/>
              </a:rPr>
              <a:t>Help your child with writing</a:t>
            </a:r>
            <a:r>
              <a:rPr lang="en-US" sz="2000" dirty="0">
                <a:latin typeface="Arial" panose="020B0604020202020204" pitchFamily="34" charset="0"/>
                <a:cs typeface="Arial" panose="020B0604020202020204" pitchFamily="34" charset="0"/>
              </a:rPr>
              <a:t>; write together with a purpose (e.g. diary writing, letter writing, shopping lists, recounts of trips, etc.), encourage your child to create their own books.</a:t>
            </a:r>
          </a:p>
          <a:p>
            <a:endParaRPr lang="en-US" sz="2000" dirty="0">
              <a:latin typeface="Arial" panose="020B0604020202020204" pitchFamily="34" charset="0"/>
              <a:cs typeface="Arial" panose="020B0604020202020204" pitchFamily="34" charset="0"/>
            </a:endParaRPr>
          </a:p>
          <a:p>
            <a:r>
              <a:rPr lang="en-US" sz="2000" u="sng" dirty="0">
                <a:latin typeface="Arial" panose="020B0604020202020204" pitchFamily="34" charset="0"/>
                <a:cs typeface="Arial" panose="020B0604020202020204" pitchFamily="34" charset="0"/>
              </a:rPr>
              <a:t>Help your child with </a:t>
            </a:r>
            <a:r>
              <a:rPr lang="en-US" sz="2000" u="sng" dirty="0" err="1">
                <a:latin typeface="Arial" panose="020B0604020202020204" pitchFamily="34" charset="0"/>
                <a:cs typeface="Arial" panose="020B0604020202020204" pitchFamily="34" charset="0"/>
              </a:rPr>
              <a:t>maths</a:t>
            </a:r>
            <a:r>
              <a:rPr lang="en-US" sz="2000" dirty="0">
                <a:latin typeface="Arial" panose="020B0604020202020204" pitchFamily="34" charset="0"/>
                <a:cs typeface="Arial" panose="020B0604020202020204" pitchFamily="34" charset="0"/>
              </a:rPr>
              <a:t>; play times table games.  Encourage them to help with cooking, weighing and measuring ingredients.  Work out what time it is together.  Provide opportunities for your child to pay for things in cash in a shop, to work out how much things cost and how much change will be needed.  Have you tried out White Rose </a:t>
            </a:r>
            <a:r>
              <a:rPr lang="en-US" sz="2000" dirty="0" err="1">
                <a:latin typeface="Arial" panose="020B0604020202020204" pitchFamily="34" charset="0"/>
                <a:cs typeface="Arial" panose="020B0604020202020204" pitchFamily="34" charset="0"/>
              </a:rPr>
              <a:t>Maths</a:t>
            </a:r>
            <a:r>
              <a:rPr lang="en-US" sz="2000" dirty="0">
                <a:latin typeface="Arial" panose="020B0604020202020204" pitchFamily="34" charset="0"/>
                <a:cs typeface="Arial" panose="020B0604020202020204" pitchFamily="34" charset="0"/>
              </a:rPr>
              <a:t> One Minute </a:t>
            </a:r>
            <a:r>
              <a:rPr lang="en-US" sz="2000" dirty="0" err="1">
                <a:latin typeface="Arial" panose="020B0604020202020204" pitchFamily="34" charset="0"/>
                <a:cs typeface="Arial" panose="020B0604020202020204" pitchFamily="34" charset="0"/>
              </a:rPr>
              <a:t>Maths</a:t>
            </a:r>
            <a:r>
              <a:rPr lang="en-US" sz="2000" dirty="0">
                <a:latin typeface="Arial" panose="020B0604020202020204" pitchFamily="34" charset="0"/>
                <a:cs typeface="Arial" panose="020B0604020202020204" pitchFamily="34" charset="0"/>
              </a:rPr>
              <a:t> yet?  If you need to be resent the link, please speak to your child’s class teacher.</a:t>
            </a:r>
            <a:endParaRPr lang="en-US" sz="2800" dirty="0"/>
          </a:p>
          <a:p>
            <a:pPr marL="457200" indent="-457200">
              <a:buFont typeface="Arial" panose="020B0604020202020204" pitchFamily="34" charset="0"/>
              <a:buChar char="•"/>
            </a:pPr>
            <a:endParaRPr lang="en-US" sz="3000" dirty="0"/>
          </a:p>
        </p:txBody>
      </p:sp>
      <p:pic>
        <p:nvPicPr>
          <p:cNvPr id="6" name="Audio 5">
            <a:hlinkClick r:id="" action="ppaction://media"/>
            <a:extLst>
              <a:ext uri="{FF2B5EF4-FFF2-40B4-BE49-F238E27FC236}">
                <a16:creationId xmlns:a16="http://schemas.microsoft.com/office/drawing/2014/main" id="{DB151A19-23B4-4443-B64C-C5FBA78B03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62860672"/>
      </p:ext>
    </p:extLst>
  </p:cSld>
  <p:clrMapOvr>
    <a:masterClrMapping/>
  </p:clrMapOvr>
  <mc:AlternateContent xmlns:mc="http://schemas.openxmlformats.org/markup-compatibility/2006" xmlns:p14="http://schemas.microsoft.com/office/powerpoint/2010/main">
    <mc:Choice Requires="p14">
      <p:transition spd="slow" p14:dur="2000" advTm="76759"/>
    </mc:Choice>
    <mc:Fallback xmlns="">
      <p:transition spd="slow" advTm="7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Thank You!</a:t>
            </a:r>
            <a:endParaRPr lang="ru-RU"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p:txBody>
          <a:bodyPr/>
          <a:lstStyle/>
          <a:p>
            <a:r>
              <a:rPr lang="en-US" dirty="0">
                <a:latin typeface="Arial" panose="020B0604020202020204" pitchFamily="34" charset="0"/>
                <a:cs typeface="Arial" panose="020B0604020202020204" pitchFamily="34" charset="0"/>
              </a:rPr>
              <a:t>Your time is appreciated.</a:t>
            </a:r>
            <a:endParaRPr lang="ru-RU"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2C51D28-6743-4B6F-9A6F-F9A4A5AD0CBD}"/>
              </a:ext>
            </a:extLst>
          </p:cNvPr>
          <p:cNvSpPr/>
          <p:nvPr/>
        </p:nvSpPr>
        <p:spPr>
          <a:xfrm>
            <a:off x="6554393" y="5288308"/>
            <a:ext cx="5990032" cy="1384995"/>
          </a:xfrm>
          <a:prstGeom prst="rect">
            <a:avLst/>
          </a:prstGeom>
          <a:noFill/>
        </p:spPr>
        <p:txBody>
          <a:bodyPr wrap="squar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Any further questions?</a:t>
            </a:r>
          </a:p>
          <a:p>
            <a:pPr algn="ctr"/>
            <a:r>
              <a:rPr lang="en-US" sz="2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Please email these to </a:t>
            </a:r>
          </a:p>
          <a:p>
            <a:pPr algn="ctr"/>
            <a:r>
              <a:rPr lang="en-US" sz="28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office@Spixworth.norfolk.sch.uk</a:t>
            </a:r>
            <a:endParaRPr lang="en-US" sz="28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1026" name="Picture 2"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05031">
            <a:off x="308369" y="1912744"/>
            <a:ext cx="4702932" cy="3527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658" y="170696"/>
            <a:ext cx="3779520" cy="1013460"/>
          </a:xfrm>
          <a:prstGeom prst="rect">
            <a:avLst/>
          </a:prstGeom>
        </p:spPr>
      </p:pic>
      <p:pic>
        <p:nvPicPr>
          <p:cNvPr id="8" name="Audio 7">
            <a:hlinkClick r:id="" action="ppaction://media"/>
            <a:extLst>
              <a:ext uri="{FF2B5EF4-FFF2-40B4-BE49-F238E27FC236}">
                <a16:creationId xmlns:a16="http://schemas.microsoft.com/office/drawing/2014/main" id="{6C00CEFC-B269-4E09-98D1-9628BA62EB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23331524"/>
      </p:ext>
    </p:extLst>
  </p:cSld>
  <p:clrMapOvr>
    <a:masterClrMapping/>
  </p:clrMapOvr>
  <mc:AlternateContent xmlns:mc="http://schemas.openxmlformats.org/markup-compatibility/2006" xmlns:p14="http://schemas.microsoft.com/office/powerpoint/2010/main">
    <mc:Choice Requires="p14">
      <p:transition spd="slow" p14:dur="2000" advTm="16762"/>
    </mc:Choice>
    <mc:Fallback xmlns="">
      <p:transition spd="slow" advTm="16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431687" y="848889"/>
            <a:ext cx="3960711" cy="1061509"/>
          </a:xfrm>
        </p:spPr>
        <p:txBody>
          <a:bodyPr>
            <a:normAutofit fontScale="90000"/>
          </a:bodyPr>
          <a:lstStyle/>
          <a:p>
            <a:r>
              <a:rPr lang="en-US" dirty="0">
                <a:latin typeface="Arial" panose="020B0604020202020204" pitchFamily="34" charset="0"/>
                <a:cs typeface="Arial" panose="020B0604020202020204" pitchFamily="34" charset="0"/>
              </a:rPr>
              <a:t>What are SATs?</a:t>
            </a:r>
            <a:endParaRPr lang="ru-RU"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ru-RU" smtClean="0"/>
              <a:t>2</a:t>
            </a:fld>
            <a:endParaRPr lang="ru-RU" dirty="0"/>
          </a:p>
        </p:txBody>
      </p:sp>
      <p:pic>
        <p:nvPicPr>
          <p:cNvPr id="1026" name="Picture 2" descr="Image result for SATS TESt">
            <a:extLst>
              <a:ext uri="{FF2B5EF4-FFF2-40B4-BE49-F238E27FC236}">
                <a16:creationId xmlns:a16="http://schemas.microsoft.com/office/drawing/2014/main" id="{AE22F057-D2F0-4E53-9371-5F9B43909BDD}"/>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85625" y1="33194" x2="74922" y2="23194"/>
                        <a14:foregroundMark x1="74922" y1="23194" x2="27266" y2="20139"/>
                        <a14:foregroundMark x1="27266" y1="20139" x2="15078" y2="27917"/>
                        <a14:foregroundMark x1="34375" y1="16528" x2="64375" y2="17361"/>
                        <a14:foregroundMark x1="14219" y1="25417" x2="19453" y2="24583"/>
                        <a14:foregroundMark x1="79922" y1="79167" x2="63672" y2="70278"/>
                        <a14:foregroundMark x1="74219" y1="20972" x2="73516" y2="20972"/>
                        <a14:foregroundMark x1="33906" y1="16528" x2="31172" y2="16528"/>
                      </a14:backgroundRemoval>
                    </a14:imgEffect>
                  </a14:imgLayer>
                </a14:imgProps>
              </a:ext>
              <a:ext uri="{28A0092B-C50C-407E-A947-70E740481C1C}">
                <a14:useLocalDpi xmlns:a14="http://schemas.microsoft.com/office/drawing/2010/main"/>
              </a:ext>
            </a:extLst>
          </a:blip>
          <a:srcRect/>
          <a:stretch>
            <a:fillRect/>
          </a:stretch>
        </p:blipFill>
        <p:spPr bwMode="auto">
          <a:xfrm>
            <a:off x="-438934" y="2264600"/>
            <a:ext cx="6201554" cy="34883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DC7EF47-7017-4E4A-A7C9-52DBBED3BF3B}"/>
              </a:ext>
            </a:extLst>
          </p:cNvPr>
          <p:cNvSpPr/>
          <p:nvPr/>
        </p:nvSpPr>
        <p:spPr>
          <a:xfrm>
            <a:off x="4868708" y="721130"/>
            <a:ext cx="7242372" cy="4616648"/>
          </a:xfrm>
          <a:prstGeom prst="rect">
            <a:avLst/>
          </a:prstGeom>
        </p:spPr>
        <p:txBody>
          <a:bodyPr wrap="square">
            <a:spAutoFit/>
          </a:bodyPr>
          <a:lstStyle/>
          <a:p>
            <a:r>
              <a:rPr lang="en-US" sz="2600" dirty="0">
                <a:solidFill>
                  <a:srgbClr val="000000"/>
                </a:solidFill>
                <a:latin typeface="Arial" panose="020B0604020202020204" pitchFamily="34" charset="0"/>
                <a:cs typeface="Arial" panose="020B0604020202020204" pitchFamily="34" charset="0"/>
              </a:rPr>
              <a:t>At the end of Year 2 and 6, children in England sit national Statutory Assessment Tests (SATs) in the following subjects, the results are used to measure the school’s performance:-</a:t>
            </a:r>
          </a:p>
          <a:p>
            <a:pPr marL="447675" indent="-269875">
              <a:buFont typeface="Arial" panose="020B0604020202020204" pitchFamily="34" charset="0"/>
              <a:buChar char="•"/>
            </a:pPr>
            <a:r>
              <a:rPr lang="en-US" sz="2000" i="1" dirty="0">
                <a:solidFill>
                  <a:srgbClr val="000000"/>
                </a:solidFill>
                <a:latin typeface="Arial" panose="020B0604020202020204" pitchFamily="34" charset="0"/>
                <a:cs typeface="Arial" panose="020B0604020202020204" pitchFamily="34" charset="0"/>
              </a:rPr>
              <a:t>English – Reading (2 papers)</a:t>
            </a:r>
          </a:p>
          <a:p>
            <a:pPr marL="447675" indent="-269875">
              <a:buFont typeface="Arial" panose="020B0604020202020204" pitchFamily="34" charset="0"/>
              <a:buChar char="•"/>
            </a:pPr>
            <a:r>
              <a:rPr lang="en-US" sz="2000" i="1" dirty="0">
                <a:solidFill>
                  <a:srgbClr val="000000"/>
                </a:solidFill>
                <a:latin typeface="Arial" panose="020B0604020202020204" pitchFamily="34" charset="0"/>
                <a:cs typeface="Arial" panose="020B0604020202020204" pitchFamily="34" charset="0"/>
              </a:rPr>
              <a:t>English – Grammar, Punctuation &amp; Spelling (2 papers)</a:t>
            </a:r>
          </a:p>
          <a:p>
            <a:pPr marL="447675" indent="-269875">
              <a:buFont typeface="Arial" panose="020B0604020202020204" pitchFamily="34" charset="0"/>
              <a:buChar char="•"/>
            </a:pPr>
            <a:r>
              <a:rPr lang="en-US" sz="2000" i="1" dirty="0" err="1">
                <a:solidFill>
                  <a:srgbClr val="000000"/>
                </a:solidFill>
                <a:latin typeface="Arial" panose="020B0604020202020204" pitchFamily="34" charset="0"/>
                <a:cs typeface="Arial" panose="020B0604020202020204" pitchFamily="34" charset="0"/>
              </a:rPr>
              <a:t>Maths</a:t>
            </a:r>
            <a:r>
              <a:rPr lang="en-US" sz="2000" i="1" dirty="0">
                <a:solidFill>
                  <a:srgbClr val="000000"/>
                </a:solidFill>
                <a:latin typeface="Arial" panose="020B0604020202020204" pitchFamily="34" charset="0"/>
                <a:cs typeface="Arial" panose="020B0604020202020204" pitchFamily="34" charset="0"/>
              </a:rPr>
              <a:t> – Arithmetic &amp; Reasoning (2 papers)</a:t>
            </a:r>
          </a:p>
          <a:p>
            <a:endParaRPr lang="en-US" sz="2600" dirty="0">
              <a:solidFill>
                <a:srgbClr val="000000"/>
              </a:solidFill>
              <a:latin typeface="Arial" panose="020B0604020202020204" pitchFamily="34" charset="0"/>
              <a:cs typeface="Arial" panose="020B0604020202020204" pitchFamily="34" charset="0"/>
            </a:endParaRPr>
          </a:p>
          <a:p>
            <a:r>
              <a:rPr lang="en-US" sz="2600" dirty="0">
                <a:solidFill>
                  <a:srgbClr val="000000"/>
                </a:solidFill>
                <a:latin typeface="Arial" panose="020B0604020202020204" pitchFamily="34" charset="0"/>
                <a:cs typeface="Arial" panose="020B0604020202020204" pitchFamily="34" charset="0"/>
              </a:rPr>
              <a:t>These tests reflect the updated national curriculum and are marked using a scaled score (e.g. 26 marks on the reading paper equals age related 100)</a:t>
            </a:r>
          </a:p>
        </p:txBody>
      </p:sp>
      <p:grpSp>
        <p:nvGrpSpPr>
          <p:cNvPr id="6" name="Group 5"/>
          <p:cNvGrpSpPr/>
          <p:nvPr/>
        </p:nvGrpSpPr>
        <p:grpSpPr>
          <a:xfrm>
            <a:off x="2693891" y="278623"/>
            <a:ext cx="7242371" cy="6363477"/>
            <a:chOff x="347680" y="-3391777"/>
            <a:chExt cx="8016674" cy="5487182"/>
          </a:xfrm>
        </p:grpSpPr>
        <p:sp>
          <p:nvSpPr>
            <p:cNvPr id="5" name="TextBox 4"/>
            <p:cNvSpPr txBox="1"/>
            <p:nvPr/>
          </p:nvSpPr>
          <p:spPr>
            <a:xfrm>
              <a:off x="347680" y="-3391777"/>
              <a:ext cx="8016674" cy="5487182"/>
            </a:xfrm>
            <a:prstGeom prst="rect">
              <a:avLst/>
            </a:prstGeom>
            <a:solidFill>
              <a:schemeClr val="accent2">
                <a:lumMod val="20000"/>
                <a:lumOff val="80000"/>
              </a:schemeClr>
            </a:solidFill>
          </p:spPr>
          <p:txBody>
            <a:bodyPr wrap="square" rtlCol="0">
              <a:spAutoFit/>
            </a:bodyPr>
            <a:lstStyle/>
            <a:p>
              <a:r>
                <a:rPr lang="en-GB" sz="3200" dirty="0">
                  <a:latin typeface="Arial" panose="020B0604020202020204" pitchFamily="34" charset="0"/>
                  <a:cs typeface="Arial" panose="020B0604020202020204" pitchFamily="34" charset="0"/>
                </a:rPr>
                <a:t>At Spixworth in Key Stage 1 (Year 2) we refer to these as Secret Agent Tests.  This approach is designed to help the children feel at ease.  We explain that there is no pass or fail but that these tests are designed to highlight their strengths.</a:t>
              </a:r>
            </a:p>
            <a:p>
              <a:endParaRPr lang="en-GB" sz="3200" dirty="0">
                <a:latin typeface="Sassoon Infant Std" panose="020B0503020103030203" pitchFamily="34" charset="0"/>
              </a:endParaRPr>
            </a:p>
            <a:p>
              <a:endParaRPr lang="en-GB" sz="3200" dirty="0">
                <a:latin typeface="Sassoon Infant Std" panose="020B0503020103030203" pitchFamily="34" charset="0"/>
              </a:endParaRPr>
            </a:p>
            <a:p>
              <a:endParaRPr lang="en-GB" sz="3200" dirty="0">
                <a:latin typeface="Sassoon Infant Std" panose="020B0503020103030203" pitchFamily="34" charset="0"/>
              </a:endParaRPr>
            </a:p>
            <a:p>
              <a:endParaRPr lang="en-GB" sz="3200" dirty="0">
                <a:latin typeface="Sassoon Infant Std" panose="020B0503020103030203" pitchFamily="34" charset="0"/>
              </a:endParaRPr>
            </a:p>
            <a:p>
              <a:endParaRPr lang="en-GB" sz="3200" dirty="0">
                <a:latin typeface="Sassoon Infant Std" panose="020B0503020103030203" pitchFamily="34" charset="0"/>
              </a:endParaRPr>
            </a:p>
          </p:txBody>
        </p:sp>
        <p:pic>
          <p:nvPicPr>
            <p:cNvPr id="11" name="Picture 10"/>
            <p:cNvPicPr/>
            <p:nvPr/>
          </p:nvPicPr>
          <p:blipFill>
            <a:blip r:embed="rId6">
              <a:extLst>
                <a:ext uri="{28A0092B-C50C-407E-A947-70E740481C1C}">
                  <a14:useLocalDpi xmlns:a14="http://schemas.microsoft.com/office/drawing/2010/main" val="0"/>
                </a:ext>
              </a:extLst>
            </a:blip>
            <a:stretch>
              <a:fillRect/>
            </a:stretch>
          </p:blipFill>
          <p:spPr>
            <a:xfrm>
              <a:off x="3472003" y="-383200"/>
              <a:ext cx="1998980" cy="2322831"/>
            </a:xfrm>
            <a:prstGeom prst="rect">
              <a:avLst/>
            </a:prstGeom>
          </p:spPr>
        </p:pic>
      </p:grpSp>
      <p:pic>
        <p:nvPicPr>
          <p:cNvPr id="19" name="Audio 18">
            <a:hlinkClick r:id="" action="ppaction://media"/>
            <a:extLst>
              <a:ext uri="{FF2B5EF4-FFF2-40B4-BE49-F238E27FC236}">
                <a16:creationId xmlns:a16="http://schemas.microsoft.com/office/drawing/2014/main" id="{894D7FF2-9028-4750-B6AE-9004BAF151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9525" y="6154738"/>
            <a:ext cx="536575" cy="487362"/>
          </a:xfrm>
          <a:prstGeom prst="rect">
            <a:avLst/>
          </a:prstGeom>
        </p:spPr>
      </p:pic>
    </p:spTree>
    <p:extLst>
      <p:ext uri="{BB962C8B-B14F-4D97-AF65-F5344CB8AC3E}">
        <p14:creationId xmlns:p14="http://schemas.microsoft.com/office/powerpoint/2010/main" val="2211844236"/>
      </p:ext>
    </p:extLst>
  </p:cSld>
  <p:clrMapOvr>
    <a:masterClrMapping/>
  </p:clrMapOvr>
  <mc:AlternateContent xmlns:mc="http://schemas.openxmlformats.org/markup-compatibility/2006" xmlns:p14="http://schemas.microsoft.com/office/powerpoint/2010/main">
    <mc:Choice Requires="p14">
      <p:transition p14:dur="250" advTm="95104"/>
    </mc:Choice>
    <mc:Fallback xmlns="">
      <p:transition advTm="9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1"/>
                            </p:stCondLst>
                            <p:childTnLst>
                              <p:par>
                                <p:cTn id="8" presetID="2" presetClass="entr" presetSubtype="4" fill="hold" grpId="0" nodeType="afterEffect">
                                  <p:stCondLst>
                                    <p:cond delay="200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ppt_x"/>
                                          </p:val>
                                        </p:tav>
                                        <p:tav tm="100000">
                                          <p:val>
                                            <p:strVal val="#ppt_x"/>
                                          </p:val>
                                        </p:tav>
                                      </p:tavLst>
                                    </p:anim>
                                    <p:anim calcmode="lin" valueType="num">
                                      <p:cBhvr additive="base">
                                        <p:cTn id="11" dur="10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3001"/>
                            </p:stCondLst>
                            <p:childTnLst>
                              <p:par>
                                <p:cTn id="13" presetID="22" presetClass="entr" presetSubtype="4" fill="hold" nodeType="afterEffect">
                                  <p:stCondLst>
                                    <p:cond delay="59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9"/>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ru-RU" smtClean="0"/>
              <a:pPr/>
              <a:t>3</a:t>
            </a:fld>
            <a:endParaRPr lang="ru-RU"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rot="21190195">
            <a:off x="168462" y="2644524"/>
            <a:ext cx="3431297" cy="1323583"/>
          </a:xfrm>
        </p:spPr>
        <p:txBody>
          <a:bodyPr>
            <a:normAutofit fontScale="92500" lnSpcReduction="10000"/>
          </a:bodyPr>
          <a:lstStyle/>
          <a:p>
            <a:pPr algn="ctr"/>
            <a:r>
              <a:rPr lang="en-GB" sz="4400" dirty="0">
                <a:latin typeface="Arial" panose="020B0604020202020204" pitchFamily="34" charset="0"/>
                <a:cs typeface="Arial" panose="020B0604020202020204" pitchFamily="34" charset="0"/>
              </a:rPr>
              <a:t>English Reading</a:t>
            </a:r>
            <a:endParaRPr lang="ru-RU" sz="4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An outline of the tests</a:t>
            </a:r>
            <a:endParaRPr lang="ru-RU"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6B25A2FA-BBD4-4C53-A7EA-A7980B7E6D4D}"/>
              </a:ext>
            </a:extLst>
          </p:cNvPr>
          <p:cNvGrpSpPr/>
          <p:nvPr/>
        </p:nvGrpSpPr>
        <p:grpSpPr>
          <a:xfrm>
            <a:off x="4058779" y="257114"/>
            <a:ext cx="3764752" cy="2783317"/>
            <a:chOff x="4058779" y="257114"/>
            <a:chExt cx="3764752" cy="2783317"/>
          </a:xfrm>
        </p:grpSpPr>
        <p:sp>
          <p:nvSpPr>
            <p:cNvPr id="10" name="Rectangle 9">
              <a:extLst>
                <a:ext uri="{FF2B5EF4-FFF2-40B4-BE49-F238E27FC236}">
                  <a16:creationId xmlns:a16="http://schemas.microsoft.com/office/drawing/2014/main" id="{4892984A-31DC-48F7-91D4-241270A60508}"/>
                </a:ext>
              </a:extLst>
            </p:cNvPr>
            <p:cNvSpPr/>
            <p:nvPr/>
          </p:nvSpPr>
          <p:spPr>
            <a:xfrm>
              <a:off x="4751892" y="257114"/>
              <a:ext cx="2608407" cy="923330"/>
            </a:xfrm>
            <a:prstGeom prst="rect">
              <a:avLst/>
            </a:prstGeom>
            <a:noFill/>
          </p:spPr>
          <p:txBody>
            <a:bodyPr wrap="none" lIns="91440" tIns="45720" rIns="91440" bIns="45720">
              <a:spAutoFit/>
            </a:bodyPr>
            <a:lstStyle/>
            <a:p>
              <a:pPr algn="ctr"/>
              <a:r>
                <a:rPr lang="en-US" sz="5400" b="0" u="sng"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Paper 1</a:t>
              </a:r>
            </a:p>
          </p:txBody>
        </p:sp>
        <p:sp>
          <p:nvSpPr>
            <p:cNvPr id="11" name="Rectangle 10">
              <a:extLst>
                <a:ext uri="{FF2B5EF4-FFF2-40B4-BE49-F238E27FC236}">
                  <a16:creationId xmlns:a16="http://schemas.microsoft.com/office/drawing/2014/main" id="{88A419D2-5E83-4A20-8E54-7D349EEF6B95}"/>
                </a:ext>
              </a:extLst>
            </p:cNvPr>
            <p:cNvSpPr/>
            <p:nvPr/>
          </p:nvSpPr>
          <p:spPr>
            <a:xfrm>
              <a:off x="4058779" y="1224549"/>
              <a:ext cx="3764752" cy="1815882"/>
            </a:xfrm>
            <a:prstGeom prst="rect">
              <a:avLst/>
            </a:prstGeom>
            <a:noFill/>
          </p:spPr>
          <p:txBody>
            <a:bodyPr wrap="square" lIns="91440" tIns="45720" rIns="91440" bIns="45720">
              <a:spAutoFit/>
            </a:bodyPr>
            <a:lstStyle/>
            <a:p>
              <a:pPr algn="ctr"/>
              <a:r>
                <a:rPr lang="en-US" sz="28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Reading booklet with</a:t>
              </a:r>
            </a:p>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questions and answer spaces</a:t>
              </a:r>
            </a:p>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t>
              </a:r>
              <a:r>
                <a:rPr lang="en-US" sz="28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om</a:t>
              </a: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bined.</a:t>
              </a:r>
              <a:endParaRPr lang="en-US" sz="2800" b="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sp>
        <p:nvSpPr>
          <p:cNvPr id="12" name="Flowchart: Decision 11">
            <a:extLst>
              <a:ext uri="{FF2B5EF4-FFF2-40B4-BE49-F238E27FC236}">
                <a16:creationId xmlns:a16="http://schemas.microsoft.com/office/drawing/2014/main" id="{8B46E57C-1BDA-4108-B294-F8A0B1BB6A89}"/>
              </a:ext>
            </a:extLst>
          </p:cNvPr>
          <p:cNvSpPr/>
          <p:nvPr/>
        </p:nvSpPr>
        <p:spPr>
          <a:xfrm>
            <a:off x="7929277" y="-139252"/>
            <a:ext cx="351551" cy="5086350"/>
          </a:xfrm>
          <a:prstGeom prst="flowChartDecisi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D88432F8-F87A-43B5-A2B3-2C810FD215C5}"/>
              </a:ext>
            </a:extLst>
          </p:cNvPr>
          <p:cNvGrpSpPr/>
          <p:nvPr/>
        </p:nvGrpSpPr>
        <p:grpSpPr>
          <a:xfrm>
            <a:off x="8178331" y="301219"/>
            <a:ext cx="3977390" cy="2840365"/>
            <a:chOff x="8178331" y="301219"/>
            <a:chExt cx="3977390" cy="2840365"/>
          </a:xfrm>
        </p:grpSpPr>
        <p:sp>
          <p:nvSpPr>
            <p:cNvPr id="13" name="Rectangle 12">
              <a:extLst>
                <a:ext uri="{FF2B5EF4-FFF2-40B4-BE49-F238E27FC236}">
                  <a16:creationId xmlns:a16="http://schemas.microsoft.com/office/drawing/2014/main" id="{80C6022A-2AE3-4C3C-B33C-37EF8039134D}"/>
                </a:ext>
              </a:extLst>
            </p:cNvPr>
            <p:cNvSpPr/>
            <p:nvPr/>
          </p:nvSpPr>
          <p:spPr>
            <a:xfrm>
              <a:off x="8707058" y="301219"/>
              <a:ext cx="2608407" cy="923330"/>
            </a:xfrm>
            <a:prstGeom prst="rect">
              <a:avLst/>
            </a:prstGeom>
            <a:noFill/>
          </p:spPr>
          <p:txBody>
            <a:bodyPr wrap="none" lIns="91440" tIns="45720" rIns="91440" bIns="45720">
              <a:spAutoFit/>
            </a:bodyPr>
            <a:lstStyle/>
            <a:p>
              <a:pPr algn="ctr"/>
              <a:r>
                <a:rPr lang="en-US" sz="5400" b="0" u="sng"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Paper 2</a:t>
              </a:r>
            </a:p>
          </p:txBody>
        </p:sp>
        <p:sp>
          <p:nvSpPr>
            <p:cNvPr id="14" name="Rectangle 13">
              <a:extLst>
                <a:ext uri="{FF2B5EF4-FFF2-40B4-BE49-F238E27FC236}">
                  <a16:creationId xmlns:a16="http://schemas.microsoft.com/office/drawing/2014/main" id="{239C4C39-8445-4226-8723-902AEB15194C}"/>
                </a:ext>
              </a:extLst>
            </p:cNvPr>
            <p:cNvSpPr/>
            <p:nvPr/>
          </p:nvSpPr>
          <p:spPr>
            <a:xfrm>
              <a:off x="8178331" y="1325702"/>
              <a:ext cx="3977390" cy="1815882"/>
            </a:xfrm>
            <a:prstGeom prst="rect">
              <a:avLst/>
            </a:prstGeom>
            <a:noFill/>
          </p:spPr>
          <p:txBody>
            <a:bodyPr wrap="square" lIns="91440" tIns="45720" rIns="91440" bIns="4572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Reading booklet with a separate booklet which has the questions and answer spaces. </a:t>
              </a:r>
            </a:p>
          </p:txBody>
        </p:sp>
      </p:grpSp>
      <p:sp>
        <p:nvSpPr>
          <p:cNvPr id="7" name="TextBox 6">
            <a:extLst>
              <a:ext uri="{FF2B5EF4-FFF2-40B4-BE49-F238E27FC236}">
                <a16:creationId xmlns:a16="http://schemas.microsoft.com/office/drawing/2014/main" id="{E3ABA290-1D48-45E9-ACE9-125CE9D16FD7}"/>
              </a:ext>
            </a:extLst>
          </p:cNvPr>
          <p:cNvSpPr txBox="1"/>
          <p:nvPr/>
        </p:nvSpPr>
        <p:spPr>
          <a:xfrm>
            <a:off x="4340301" y="3298672"/>
            <a:ext cx="3764751" cy="1107996"/>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(2 texts totalling 400 – 700 words)</a:t>
            </a:r>
          </a:p>
        </p:txBody>
      </p:sp>
      <p:sp>
        <p:nvSpPr>
          <p:cNvPr id="18" name="TextBox 17">
            <a:extLst>
              <a:ext uri="{FF2B5EF4-FFF2-40B4-BE49-F238E27FC236}">
                <a16:creationId xmlns:a16="http://schemas.microsoft.com/office/drawing/2014/main" id="{967D42B4-A529-438D-95BA-36718F516885}"/>
              </a:ext>
            </a:extLst>
          </p:cNvPr>
          <p:cNvSpPr txBox="1"/>
          <p:nvPr/>
        </p:nvSpPr>
        <p:spPr>
          <a:xfrm>
            <a:off x="8284650" y="3298672"/>
            <a:ext cx="3764751"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(2 texts totalling 800-1100 words)</a:t>
            </a:r>
          </a:p>
        </p:txBody>
      </p:sp>
      <p:sp>
        <p:nvSpPr>
          <p:cNvPr id="19" name="Title 4">
            <a:extLst>
              <a:ext uri="{FF2B5EF4-FFF2-40B4-BE49-F238E27FC236}">
                <a16:creationId xmlns:a16="http://schemas.microsoft.com/office/drawing/2014/main" id="{D9ABE345-9DDE-44BB-9872-A88DE66C4157}"/>
              </a:ext>
            </a:extLst>
          </p:cNvPr>
          <p:cNvSpPr txBox="1">
            <a:spLocks/>
          </p:cNvSpPr>
          <p:nvPr/>
        </p:nvSpPr>
        <p:spPr>
          <a:xfrm>
            <a:off x="630477" y="5532298"/>
            <a:ext cx="11561523"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vert="horz" lIns="95400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sz="3500" dirty="0">
                <a:latin typeface="Arial" panose="020B0604020202020204" pitchFamily="34" charset="0"/>
                <a:cs typeface="Arial" panose="020B0604020202020204" pitchFamily="34" charset="0"/>
              </a:rPr>
              <a:t>Each paper for the KS1 Reading SATs is worth 50% of the available marks.</a:t>
            </a:r>
            <a:endParaRPr lang="ru-RU" sz="3500" dirty="0">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E310E8ED-F829-4976-A157-8D2F3B691C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32577142"/>
      </p:ext>
    </p:extLst>
  </p:cSld>
  <p:clrMapOvr>
    <a:masterClrMapping/>
  </p:clrMapOvr>
  <mc:AlternateContent xmlns:mc="http://schemas.openxmlformats.org/markup-compatibility/2006" xmlns:p14="http://schemas.microsoft.com/office/powerpoint/2010/main">
    <mc:Choice Requires="p14">
      <p:transition p14:dur="10" advTm="21293"/>
    </mc:Choice>
    <mc:Fallback xmlns="">
      <p:transition advTm="21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7"/>
                </p:tgtEl>
              </p:cMediaNode>
            </p:audio>
          </p:childTnLst>
        </p:cTn>
      </p:par>
    </p:tnLst>
    <p:bldLst>
      <p:bldP spid="7" grpId="0"/>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7409797" y="1995549"/>
            <a:ext cx="4706004" cy="1119126"/>
          </a:xfrm>
        </p:spPr>
        <p:txBody>
          <a:bodyPr>
            <a:noAutofit/>
          </a:bodyPr>
          <a:lstStyle/>
          <a:p>
            <a:r>
              <a:rPr lang="en-US" sz="3200" dirty="0">
                <a:latin typeface="Arial" panose="020B0604020202020204" pitchFamily="34" charset="0"/>
                <a:cs typeface="Arial" panose="020B0604020202020204" pitchFamily="34" charset="0"/>
              </a:rPr>
              <a:t>English – Reading</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Paper 1 sample page</a:t>
            </a:r>
            <a:endParaRPr lang="ru-RU"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ru-RU" smtClean="0"/>
              <a:t>4</a:t>
            </a:fld>
            <a:endParaRPr lang="ru-RU" dirty="0"/>
          </a:p>
        </p:txBody>
      </p:sp>
      <p:pic>
        <p:nvPicPr>
          <p:cNvPr id="7" name="Picture 6" descr="year-2-reading-sample-materials-1.pdf - Google Chrome">
            <a:extLst>
              <a:ext uri="{FF2B5EF4-FFF2-40B4-BE49-F238E27FC236}">
                <a16:creationId xmlns:a16="http://schemas.microsoft.com/office/drawing/2014/main" id="{734A41B6-2F50-4623-8F24-93F1928F8B8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620"/>
          <a:stretch/>
        </p:blipFill>
        <p:spPr>
          <a:xfrm>
            <a:off x="1152858" y="181926"/>
            <a:ext cx="6171213" cy="6530024"/>
          </a:xfrm>
          <a:prstGeom prst="rect">
            <a:avLst/>
          </a:prstGeom>
        </p:spPr>
      </p:pic>
      <p:pic>
        <p:nvPicPr>
          <p:cNvPr id="11" name="Audio 10">
            <a:hlinkClick r:id="" action="ppaction://media"/>
            <a:extLst>
              <a:ext uri="{FF2B5EF4-FFF2-40B4-BE49-F238E27FC236}">
                <a16:creationId xmlns:a16="http://schemas.microsoft.com/office/drawing/2014/main" id="{D8930E91-42A6-46FB-940A-2ACBC325C7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3896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990">
        <p159:morph option="byObject"/>
      </p:transition>
    </mc:Choice>
    <mc:Fallback xmlns="">
      <p:transition spd="slow" advTm="14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4303409" y="136815"/>
            <a:ext cx="5099536" cy="1119126"/>
          </a:xfrm>
        </p:spPr>
        <p:txBody>
          <a:bodyPr>
            <a:noAutofit/>
          </a:bodyPr>
          <a:lstStyle/>
          <a:p>
            <a:pPr algn="ctr"/>
            <a:r>
              <a:rPr lang="en-US" sz="3200" dirty="0">
                <a:latin typeface="Arial" panose="020B0604020202020204" pitchFamily="34" charset="0"/>
                <a:cs typeface="Arial" panose="020B0604020202020204" pitchFamily="34" charset="0"/>
              </a:rPr>
              <a:t>English – Reading</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Paper 2 sample pages</a:t>
            </a:r>
            <a:endParaRPr lang="ru-RU" sz="32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ru-RU" smtClean="0"/>
              <a:t>5</a:t>
            </a:fld>
            <a:endParaRPr lang="ru-RU" dirty="0"/>
          </a:p>
        </p:txBody>
      </p:sp>
      <p:pic>
        <p:nvPicPr>
          <p:cNvPr id="5" name="Picture 4" descr="2017 key stage 1 English reading Paper 2: reading booklet - Google Chrome">
            <a:extLst>
              <a:ext uri="{FF2B5EF4-FFF2-40B4-BE49-F238E27FC236}">
                <a16:creationId xmlns:a16="http://schemas.microsoft.com/office/drawing/2014/main" id="{7622A2B6-692A-4173-8F1A-176A581B290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11562">
            <a:off x="1604936" y="1427117"/>
            <a:ext cx="3673819" cy="4773277"/>
          </a:xfrm>
          <a:prstGeom prst="rect">
            <a:avLst/>
          </a:prstGeom>
        </p:spPr>
      </p:pic>
      <p:pic>
        <p:nvPicPr>
          <p:cNvPr id="8" name="Picture 7" descr="2017 key stage 1 English reading Paper 2: reading booklet - Google Chrome">
            <a:extLst>
              <a:ext uri="{FF2B5EF4-FFF2-40B4-BE49-F238E27FC236}">
                <a16:creationId xmlns:a16="http://schemas.microsoft.com/office/drawing/2014/main" id="{6D52830B-8CEE-45ED-8D2D-34905B0C4DA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6000" y="1564967"/>
            <a:ext cx="4219587" cy="4998725"/>
          </a:xfrm>
          <a:prstGeom prst="rect">
            <a:avLst/>
          </a:prstGeom>
        </p:spPr>
      </p:pic>
      <p:pic>
        <p:nvPicPr>
          <p:cNvPr id="13" name="Picture 12" descr="2017 key stage 1 English reading Paper 2: reading answer booklet - Google Chrome">
            <a:extLst>
              <a:ext uri="{FF2B5EF4-FFF2-40B4-BE49-F238E27FC236}">
                <a16:creationId xmlns:a16="http://schemas.microsoft.com/office/drawing/2014/main" id="{4E007F6F-1742-4AB2-A964-C9C94BE0A00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43195" y="1270661"/>
            <a:ext cx="4896558" cy="5587339"/>
          </a:xfrm>
          <a:prstGeom prst="rect">
            <a:avLst/>
          </a:prstGeom>
        </p:spPr>
      </p:pic>
      <p:pic>
        <p:nvPicPr>
          <p:cNvPr id="7" name="Audio 6">
            <a:hlinkClick r:id="" action="ppaction://media"/>
            <a:extLst>
              <a:ext uri="{FF2B5EF4-FFF2-40B4-BE49-F238E27FC236}">
                <a16:creationId xmlns:a16="http://schemas.microsoft.com/office/drawing/2014/main" id="{49A746A5-23BE-4710-8BCD-9273E61ACF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07209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7337">
        <p159:morph option="byObject"/>
      </p:transition>
    </mc:Choice>
    <mc:Fallback xmlns="">
      <p:transition spd="slow" advTm="173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ru-RU" smtClean="0"/>
              <a:pPr/>
              <a:t>6</a:t>
            </a:fld>
            <a:endParaRPr lang="ru-RU" dirty="0"/>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a:xfrm rot="-360000">
            <a:off x="-40578" y="855497"/>
            <a:ext cx="4884184" cy="1091949"/>
          </a:xfrm>
        </p:spPr>
        <p:txBody>
          <a:bodyPr>
            <a:normAutofit fontScale="90000"/>
          </a:bodyPr>
          <a:lstStyle/>
          <a:p>
            <a:r>
              <a:rPr lang="en-US" dirty="0">
                <a:latin typeface="Arial" panose="020B0604020202020204" pitchFamily="34" charset="0"/>
                <a:cs typeface="Arial" panose="020B0604020202020204" pitchFamily="34" charset="0"/>
              </a:rPr>
              <a:t>English Grammar</a:t>
            </a:r>
            <a:endParaRPr lang="ru-RU"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8A419D2-5E83-4A20-8E54-7D349EEF6B95}"/>
              </a:ext>
            </a:extLst>
          </p:cNvPr>
          <p:cNvSpPr/>
          <p:nvPr/>
        </p:nvSpPr>
        <p:spPr>
          <a:xfrm>
            <a:off x="5113176" y="335902"/>
            <a:ext cx="6737758" cy="1323439"/>
          </a:xfrm>
          <a:prstGeom prst="rect">
            <a:avLst/>
          </a:prstGeom>
          <a:solidFill>
            <a:schemeClr val="bg1"/>
          </a:solidFill>
          <a:effectLst>
            <a:softEdge rad="127000"/>
          </a:effectLst>
        </p:spPr>
        <p:txBody>
          <a:bodyPr wrap="square" lIns="91440" tIns="45720" rIns="91440" bIns="45720">
            <a:spAutoFit/>
          </a:bodyPr>
          <a:lstStyle/>
          <a:p>
            <a:pPr algn="ctr"/>
            <a:r>
              <a:rPr lang="en-US" sz="4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Gra</a:t>
            </a:r>
            <a:r>
              <a:rPr lang="en-US" sz="40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mmar, Punctuation &amp; Spelling</a:t>
            </a:r>
            <a:endParaRPr lang="en-US" sz="40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9237C40-56BB-43AF-AFD5-892894698929}"/>
              </a:ext>
            </a:extLst>
          </p:cNvPr>
          <p:cNvSpPr/>
          <p:nvPr/>
        </p:nvSpPr>
        <p:spPr>
          <a:xfrm>
            <a:off x="4579940" y="1993504"/>
            <a:ext cx="3368388" cy="1569660"/>
          </a:xfrm>
          <a:prstGeom prst="rect">
            <a:avLst/>
          </a:prstGeom>
          <a:solidFill>
            <a:schemeClr val="bg1"/>
          </a:solidFill>
          <a:ln w="28575">
            <a:solidFill>
              <a:schemeClr val="accent5"/>
            </a:solidFill>
          </a:ln>
        </p:spPr>
        <p:txBody>
          <a:bodyPr wrap="square" lIns="91440" tIns="45720" rIns="91440" bIns="45720">
            <a:spAutoFit/>
          </a:bodyPr>
          <a:lstStyle/>
          <a:p>
            <a:pPr algn="ctr"/>
            <a:r>
              <a:rPr lang="en-US" sz="3200" b="0" u="sng"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Paper 1</a:t>
            </a:r>
          </a:p>
          <a:p>
            <a:pPr algn="ct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Spelling test of 20 words</a:t>
            </a:r>
            <a:endPar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9289884-D57D-4BFF-A7BE-63DC5B963CB3}"/>
              </a:ext>
            </a:extLst>
          </p:cNvPr>
          <p:cNvSpPr/>
          <p:nvPr/>
        </p:nvSpPr>
        <p:spPr>
          <a:xfrm>
            <a:off x="8145990" y="1751671"/>
            <a:ext cx="3660010" cy="2554545"/>
          </a:xfrm>
          <a:prstGeom prst="rect">
            <a:avLst/>
          </a:prstGeom>
          <a:solidFill>
            <a:schemeClr val="bg1"/>
          </a:solidFill>
          <a:ln w="28575">
            <a:solidFill>
              <a:schemeClr val="accent5"/>
            </a:solidFill>
          </a:ln>
        </p:spPr>
        <p:txBody>
          <a:bodyPr wrap="square" lIns="91440" tIns="45720" rIns="91440" bIns="45720">
            <a:spAutoFit/>
          </a:bodyPr>
          <a:lstStyle/>
          <a:p>
            <a:pPr algn="ctr"/>
            <a:r>
              <a:rPr lang="en-US" sz="3200" b="0" u="sng"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Paper 2</a:t>
            </a:r>
          </a:p>
          <a:p>
            <a:pPr algn="ctr"/>
            <a:r>
              <a:rPr lang="en-US" sz="32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Question Paper to check grammar, punctuation and vocabulary</a:t>
            </a:r>
            <a:endPar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2" name="TextBox 1"/>
          <p:cNvSpPr txBox="1"/>
          <p:nvPr/>
        </p:nvSpPr>
        <p:spPr>
          <a:xfrm>
            <a:off x="314831" y="2656113"/>
            <a:ext cx="3588841" cy="255454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Words are based on the graphemes and spelling patterns taught in KS1.</a:t>
            </a:r>
          </a:p>
        </p:txBody>
      </p:sp>
      <p:pic>
        <p:nvPicPr>
          <p:cNvPr id="8" name="Audio 7">
            <a:hlinkClick r:id="" action="ppaction://media"/>
            <a:extLst>
              <a:ext uri="{FF2B5EF4-FFF2-40B4-BE49-F238E27FC236}">
                <a16:creationId xmlns:a16="http://schemas.microsoft.com/office/drawing/2014/main" id="{2FF1333E-300A-4807-BB8D-8842A7D3A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52734691"/>
      </p:ext>
    </p:extLst>
  </p:cSld>
  <p:clrMapOvr>
    <a:masterClrMapping/>
  </p:clrMapOvr>
  <mc:AlternateContent xmlns:mc="http://schemas.openxmlformats.org/markup-compatibility/2006" xmlns:p14="http://schemas.microsoft.com/office/powerpoint/2010/main">
    <mc:Choice Requires="p14">
      <p:transition spd="slow" p14:dur="2000" advTm="25870"/>
    </mc:Choice>
    <mc:Fallback xmlns="">
      <p:transition spd="slow" advTm="2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11"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ru-RU" smtClean="0"/>
              <a:t>7</a:t>
            </a:fld>
            <a:endParaRPr lang="ru-RU" dirty="0"/>
          </a:p>
        </p:txBody>
      </p:sp>
      <p:pic>
        <p:nvPicPr>
          <p:cNvPr id="6" name="Picture 5" descr="2018_ks1_English_GPS_Paper1_spelling.pdf - Google Drive - Google Chrome">
            <a:extLst>
              <a:ext uri="{FF2B5EF4-FFF2-40B4-BE49-F238E27FC236}">
                <a16:creationId xmlns:a16="http://schemas.microsoft.com/office/drawing/2014/main" id="{4BF51D28-FD83-4793-ADBC-605168D280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98844" y="951625"/>
            <a:ext cx="4163664" cy="6056937"/>
          </a:xfrm>
          <a:prstGeom prst="rect">
            <a:avLst/>
          </a:prstGeom>
        </p:spPr>
      </p:pic>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164333" y="35885"/>
            <a:ext cx="4864867" cy="674207"/>
          </a:xfrm>
        </p:spPr>
        <p:txBody>
          <a:bodyPr>
            <a:noAutofit/>
          </a:bodyPr>
          <a:lstStyle/>
          <a:p>
            <a:r>
              <a:rPr lang="en-US" sz="2200" dirty="0">
                <a:latin typeface="Arial" panose="020B0604020202020204" pitchFamily="34" charset="0"/>
                <a:cs typeface="Arial" panose="020B0604020202020204" pitchFamily="34" charset="0"/>
              </a:rPr>
              <a:t>English – Spelling Example Page</a:t>
            </a:r>
            <a:endParaRPr lang="ru-RU" sz="2200" dirty="0">
              <a:latin typeface="Arial" panose="020B0604020202020204" pitchFamily="34" charset="0"/>
              <a:cs typeface="Arial" panose="020B0604020202020204" pitchFamily="34" charset="0"/>
            </a:endParaRPr>
          </a:p>
        </p:txBody>
      </p:sp>
      <p:sp>
        <p:nvSpPr>
          <p:cNvPr id="14" name="Flowchart: Decision 13">
            <a:extLst>
              <a:ext uri="{FF2B5EF4-FFF2-40B4-BE49-F238E27FC236}">
                <a16:creationId xmlns:a16="http://schemas.microsoft.com/office/drawing/2014/main" id="{FC65D146-9F08-4C8C-836A-827621F921A8}"/>
              </a:ext>
            </a:extLst>
          </p:cNvPr>
          <p:cNvSpPr/>
          <p:nvPr/>
        </p:nvSpPr>
        <p:spPr>
          <a:xfrm>
            <a:off x="5430735" y="-514350"/>
            <a:ext cx="592186" cy="8134350"/>
          </a:xfrm>
          <a:prstGeom prst="flowChartDecisi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2018_ks1_English_GPS_Paper2_questions.pdf - Google Drive - Google Chrome">
            <a:extLst>
              <a:ext uri="{FF2B5EF4-FFF2-40B4-BE49-F238E27FC236}">
                <a16:creationId xmlns:a16="http://schemas.microsoft.com/office/drawing/2014/main" id="{FF924B1E-9C8B-483F-9D70-F4E5F4FBE551}"/>
              </a:ext>
            </a:extLst>
          </p:cNvPr>
          <p:cNvPicPr>
            <a:picLocks noChangeAspect="1"/>
          </p:cNvPicPr>
          <p:nvPr/>
        </p:nvPicPr>
        <p:blipFill rotWithShape="1">
          <a:blip r:embed="rId5"/>
          <a:srcRect l="29219" t="6781" r="29375" b="11041"/>
          <a:stretch/>
        </p:blipFill>
        <p:spPr>
          <a:xfrm>
            <a:off x="6402330" y="288673"/>
            <a:ext cx="5223803" cy="6323105"/>
          </a:xfrm>
          <a:prstGeom prst="rect">
            <a:avLst/>
          </a:prstGeom>
        </p:spPr>
      </p:pic>
      <p:sp>
        <p:nvSpPr>
          <p:cNvPr id="13" name="Title 1">
            <a:extLst>
              <a:ext uri="{FF2B5EF4-FFF2-40B4-BE49-F238E27FC236}">
                <a16:creationId xmlns:a16="http://schemas.microsoft.com/office/drawing/2014/main" id="{A0DA3D75-A06B-457F-B246-005A100245BA}"/>
              </a:ext>
            </a:extLst>
          </p:cNvPr>
          <p:cNvSpPr txBox="1">
            <a:spLocks/>
          </p:cNvSpPr>
          <p:nvPr/>
        </p:nvSpPr>
        <p:spPr>
          <a:xfrm>
            <a:off x="6761266" y="0"/>
            <a:ext cx="4864867" cy="674207"/>
          </a:xfrm>
          <a:prstGeom prst="rect">
            <a:avLst/>
          </a:prstGeom>
          <a:gradFill>
            <a:gsLst>
              <a:gs pos="0">
                <a:schemeClr val="tx2"/>
              </a:gs>
              <a:gs pos="100000">
                <a:schemeClr val="tx1"/>
              </a:gs>
            </a:gsLst>
            <a:lin ang="10800000" scaled="1"/>
          </a:gradFill>
        </p:spPr>
        <p:txBody>
          <a:bodyPr vert="horz" lIns="144000" tIns="45720" rIns="91440" bIns="45720" rtlCol="0" anchor="ctr" anchorCtr="0">
            <a:no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r>
              <a:rPr lang="en-US" sz="2200" dirty="0">
                <a:latin typeface="Arial" panose="020B0604020202020204" pitchFamily="34" charset="0"/>
                <a:cs typeface="Arial" panose="020B0604020202020204" pitchFamily="34" charset="0"/>
              </a:rPr>
              <a:t>English – Grammar Example Page</a:t>
            </a:r>
            <a:endParaRPr lang="ru-RU" sz="2200" dirty="0">
              <a:latin typeface="Arial" panose="020B0604020202020204" pitchFamily="34" charset="0"/>
              <a:cs typeface="Arial" panose="020B0604020202020204" pitchFamily="34" charset="0"/>
            </a:endParaRPr>
          </a:p>
        </p:txBody>
      </p:sp>
      <p:sp>
        <p:nvSpPr>
          <p:cNvPr id="3" name="TextBox 2"/>
          <p:cNvSpPr txBox="1"/>
          <p:nvPr/>
        </p:nvSpPr>
        <p:spPr>
          <a:xfrm>
            <a:off x="2229394" y="1132114"/>
            <a:ext cx="1018903" cy="369332"/>
          </a:xfrm>
          <a:prstGeom prst="rect">
            <a:avLst/>
          </a:prstGeom>
          <a:noFill/>
        </p:spPr>
        <p:txBody>
          <a:bodyPr wrap="square" rtlCol="0">
            <a:spAutoFit/>
          </a:bodyPr>
          <a:lstStyle/>
          <a:p>
            <a:r>
              <a:rPr lang="en-GB" dirty="0">
                <a:solidFill>
                  <a:schemeClr val="accent6">
                    <a:lumMod val="50000"/>
                  </a:schemeClr>
                </a:solidFill>
                <a:latin typeface="Lucida Handwriting" panose="03010101010101010101" pitchFamily="66" charset="0"/>
              </a:rPr>
              <a:t>dice</a:t>
            </a:r>
          </a:p>
        </p:txBody>
      </p:sp>
      <p:sp>
        <p:nvSpPr>
          <p:cNvPr id="16" name="TextBox 15"/>
          <p:cNvSpPr txBox="1"/>
          <p:nvPr/>
        </p:nvSpPr>
        <p:spPr>
          <a:xfrm>
            <a:off x="2229394" y="1144394"/>
            <a:ext cx="1018903" cy="369332"/>
          </a:xfrm>
          <a:prstGeom prst="rect">
            <a:avLst/>
          </a:prstGeom>
          <a:noFill/>
        </p:spPr>
        <p:txBody>
          <a:bodyPr wrap="square" rtlCol="0">
            <a:spAutoFit/>
          </a:bodyPr>
          <a:lstStyle/>
          <a:p>
            <a:r>
              <a:rPr lang="en-GB" dirty="0">
                <a:solidFill>
                  <a:schemeClr val="accent6">
                    <a:lumMod val="50000"/>
                  </a:schemeClr>
                </a:solidFill>
                <a:latin typeface="Lucida Handwriting" panose="03010101010101010101" pitchFamily="66" charset="0"/>
              </a:rPr>
              <a:t>di</a:t>
            </a:r>
            <a:r>
              <a:rPr lang="en-GB" dirty="0">
                <a:solidFill>
                  <a:srgbClr val="FF0000"/>
                </a:solidFill>
                <a:latin typeface="Lucida Handwriting" panose="03010101010101010101" pitchFamily="66" charset="0"/>
              </a:rPr>
              <a:t>ce</a:t>
            </a:r>
          </a:p>
        </p:txBody>
      </p:sp>
      <p:pic>
        <p:nvPicPr>
          <p:cNvPr id="11" name="Audio 10">
            <a:hlinkClick r:id="" action="ppaction://media"/>
            <a:extLst>
              <a:ext uri="{FF2B5EF4-FFF2-40B4-BE49-F238E27FC236}">
                <a16:creationId xmlns:a16="http://schemas.microsoft.com/office/drawing/2014/main" id="{D1848527-824A-492F-BAD2-B3118ACCB5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33817972"/>
      </p:ext>
    </p:extLst>
  </p:cSld>
  <p:clrMapOvr>
    <a:masterClrMapping/>
  </p:clrMapOvr>
  <mc:AlternateContent xmlns:mc="http://schemas.openxmlformats.org/markup-compatibility/2006" xmlns:p14="http://schemas.microsoft.com/office/powerpoint/2010/main">
    <mc:Choice Requires="p14">
      <p:transition spd="slow" p14:dur="2000" advTm="18032"/>
    </mc:Choice>
    <mc:Fallback xmlns="">
      <p:transition spd="slow" advTm="1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1"/>
                </p:tgtEl>
              </p:cMediaNode>
            </p:audio>
          </p:childTnLst>
        </p:cTn>
      </p:par>
    </p:tnLst>
    <p:bldLst>
      <p:bldP spid="3"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725C8C-B6FF-4BEE-B7F0-3DFD7C2734C8}"/>
              </a:ext>
            </a:extLst>
          </p:cNvPr>
          <p:cNvSpPr>
            <a:spLocks noGrp="1"/>
          </p:cNvSpPr>
          <p:nvPr>
            <p:ph type="sldNum" sz="quarter" idx="12"/>
          </p:nvPr>
        </p:nvSpPr>
        <p:spPr/>
        <p:txBody>
          <a:bodyPr/>
          <a:lstStyle/>
          <a:p>
            <a:fld id="{98C0CDE5-970C-4CC4-BF43-0DA127E73E82}" type="slidenum">
              <a:rPr lang="ru-RU" smtClean="0"/>
              <a:pPr/>
              <a:t>8</a:t>
            </a:fld>
            <a:endParaRPr lang="ru-RU" dirty="0"/>
          </a:p>
        </p:txBody>
      </p:sp>
      <p:sp>
        <p:nvSpPr>
          <p:cNvPr id="4" name="Text Placeholder 3">
            <a:extLst>
              <a:ext uri="{FF2B5EF4-FFF2-40B4-BE49-F238E27FC236}">
                <a16:creationId xmlns:a16="http://schemas.microsoft.com/office/drawing/2014/main" id="{1C507F06-C190-4897-A2E9-0AA8E6684053}"/>
              </a:ext>
            </a:extLst>
          </p:cNvPr>
          <p:cNvSpPr>
            <a:spLocks noGrp="1"/>
          </p:cNvSpPr>
          <p:nvPr>
            <p:ph type="body" idx="2"/>
          </p:nvPr>
        </p:nvSpPr>
        <p:spPr>
          <a:xfrm>
            <a:off x="279606" y="2617238"/>
            <a:ext cx="3209009" cy="1898524"/>
          </a:xfrm>
        </p:spPr>
        <p:txBody>
          <a:bodyPr>
            <a:normAutofit/>
          </a:bodyPr>
          <a:lstStyle/>
          <a:p>
            <a:pPr algn="ctr"/>
            <a:r>
              <a:rPr lang="en-GB" sz="3200" dirty="0">
                <a:latin typeface="Arial" panose="020B0604020202020204" pitchFamily="34" charset="0"/>
                <a:cs typeface="Arial" panose="020B0604020202020204" pitchFamily="34" charset="0"/>
              </a:rPr>
              <a:t>Arithmetic</a:t>
            </a:r>
          </a:p>
          <a:p>
            <a:pPr algn="ctr"/>
            <a:r>
              <a:rPr lang="en-GB" sz="3200" dirty="0">
                <a:latin typeface="Arial" panose="020B0604020202020204" pitchFamily="34" charset="0"/>
                <a:cs typeface="Arial" panose="020B0604020202020204" pitchFamily="34" charset="0"/>
              </a:rPr>
              <a:t>&amp; Reasoning</a:t>
            </a:r>
            <a:endParaRPr lang="ru-RU" sz="32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AFCA1C1A-BC0A-4E81-82F8-5ACE20F863F6}"/>
              </a:ext>
            </a:extLst>
          </p:cNvPr>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Maths</a:t>
            </a:r>
            <a:endParaRPr lang="ru-RU" dirty="0">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3FA4BD75-0AAC-4AB4-B100-00792CF54C57}"/>
              </a:ext>
            </a:extLst>
          </p:cNvPr>
          <p:cNvSpPr/>
          <p:nvPr/>
        </p:nvSpPr>
        <p:spPr>
          <a:xfrm>
            <a:off x="4214699" y="413198"/>
            <a:ext cx="7801586" cy="39814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92984A-31DC-48F7-91D4-241270A60508}"/>
              </a:ext>
            </a:extLst>
          </p:cNvPr>
          <p:cNvSpPr/>
          <p:nvPr/>
        </p:nvSpPr>
        <p:spPr>
          <a:xfrm>
            <a:off x="5147178" y="351307"/>
            <a:ext cx="260840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Paper 1</a:t>
            </a:r>
          </a:p>
        </p:txBody>
      </p:sp>
      <p:sp>
        <p:nvSpPr>
          <p:cNvPr id="12" name="Flowchart: Decision 11">
            <a:extLst>
              <a:ext uri="{FF2B5EF4-FFF2-40B4-BE49-F238E27FC236}">
                <a16:creationId xmlns:a16="http://schemas.microsoft.com/office/drawing/2014/main" id="{8B46E57C-1BDA-4108-B294-F8A0B1BB6A89}"/>
              </a:ext>
            </a:extLst>
          </p:cNvPr>
          <p:cNvSpPr/>
          <p:nvPr/>
        </p:nvSpPr>
        <p:spPr>
          <a:xfrm>
            <a:off x="7929277" y="-139252"/>
            <a:ext cx="351551" cy="5086350"/>
          </a:xfrm>
          <a:prstGeom prst="flowChartDecisi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0C6022A-2AE3-4C3C-B33C-37EF8039134D}"/>
              </a:ext>
            </a:extLst>
          </p:cNvPr>
          <p:cNvSpPr/>
          <p:nvPr/>
        </p:nvSpPr>
        <p:spPr>
          <a:xfrm>
            <a:off x="8707058" y="301219"/>
            <a:ext cx="2608407" cy="923330"/>
          </a:xfrm>
          <a:prstGeom prst="rect">
            <a:avLst/>
          </a:prstGeom>
          <a:noFill/>
        </p:spPr>
        <p:txBody>
          <a:bodyPr wrap="none" lIns="91440" tIns="45720" rIns="91440" bIns="45720">
            <a:spAutoFit/>
          </a:bodyPr>
          <a:lstStyle/>
          <a:p>
            <a:pPr algn="ctr"/>
            <a:r>
              <a:rPr lang="en-US" sz="5400" b="0" cap="none" spc="0" dirty="0">
                <a:ln w="0"/>
                <a:solidFill>
                  <a:schemeClr val="accent4"/>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Paper 2</a:t>
            </a:r>
          </a:p>
        </p:txBody>
      </p:sp>
      <p:sp>
        <p:nvSpPr>
          <p:cNvPr id="14" name="Rectangle 13">
            <a:extLst>
              <a:ext uri="{FF2B5EF4-FFF2-40B4-BE49-F238E27FC236}">
                <a16:creationId xmlns:a16="http://schemas.microsoft.com/office/drawing/2014/main" id="{239C4C39-8445-4226-8723-902AEB15194C}"/>
              </a:ext>
            </a:extLst>
          </p:cNvPr>
          <p:cNvSpPr/>
          <p:nvPr/>
        </p:nvSpPr>
        <p:spPr>
          <a:xfrm>
            <a:off x="8151510" y="1243886"/>
            <a:ext cx="3977390" cy="2062103"/>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4"/>
                </a:solidFill>
                <a:latin typeface="Arial" panose="020B0604020202020204" pitchFamily="34" charset="0"/>
                <a:cs typeface="Arial" panose="020B0604020202020204" pitchFamily="34" charset="0"/>
              </a:rPr>
              <a:t>Reasoning, problem solving and mathematical fluency</a:t>
            </a:r>
          </a:p>
        </p:txBody>
      </p:sp>
      <p:sp>
        <p:nvSpPr>
          <p:cNvPr id="15" name="Rectangle 14">
            <a:extLst>
              <a:ext uri="{FF2B5EF4-FFF2-40B4-BE49-F238E27FC236}">
                <a16:creationId xmlns:a16="http://schemas.microsoft.com/office/drawing/2014/main" id="{B948F8B4-0849-41CB-9BBD-4637220864F6}"/>
              </a:ext>
            </a:extLst>
          </p:cNvPr>
          <p:cNvSpPr/>
          <p:nvPr/>
        </p:nvSpPr>
        <p:spPr>
          <a:xfrm>
            <a:off x="4611737" y="1304589"/>
            <a:ext cx="326243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Arithmetic</a:t>
            </a:r>
          </a:p>
        </p:txBody>
      </p:sp>
      <p:sp>
        <p:nvSpPr>
          <p:cNvPr id="19" name="TextBox 18">
            <a:extLst>
              <a:ext uri="{FF2B5EF4-FFF2-40B4-BE49-F238E27FC236}">
                <a16:creationId xmlns:a16="http://schemas.microsoft.com/office/drawing/2014/main" id="{7699DF8B-008D-4015-B8D2-14027CA3DA59}"/>
              </a:ext>
            </a:extLst>
          </p:cNvPr>
          <p:cNvSpPr txBox="1"/>
          <p:nvPr/>
        </p:nvSpPr>
        <p:spPr>
          <a:xfrm>
            <a:off x="4214698" y="3317430"/>
            <a:ext cx="3764751" cy="1077218"/>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rPr>
              <a:t>(25 marks available)</a:t>
            </a:r>
          </a:p>
        </p:txBody>
      </p:sp>
      <p:sp>
        <p:nvSpPr>
          <p:cNvPr id="20" name="TextBox 19">
            <a:extLst>
              <a:ext uri="{FF2B5EF4-FFF2-40B4-BE49-F238E27FC236}">
                <a16:creationId xmlns:a16="http://schemas.microsoft.com/office/drawing/2014/main" id="{44DEDB59-C091-4447-B46E-4CCF74953C08}"/>
              </a:ext>
            </a:extLst>
          </p:cNvPr>
          <p:cNvSpPr txBox="1"/>
          <p:nvPr/>
        </p:nvSpPr>
        <p:spPr>
          <a:xfrm>
            <a:off x="8153852" y="3244743"/>
            <a:ext cx="3764751" cy="1077218"/>
          </a:xfrm>
          <a:prstGeom prst="rect">
            <a:avLst/>
          </a:prstGeom>
          <a:noFill/>
        </p:spPr>
        <p:txBody>
          <a:bodyPr wrap="square" rtlCol="0">
            <a:spAutoFit/>
          </a:bodyPr>
          <a:lstStyle/>
          <a:p>
            <a:pPr algn="ctr"/>
            <a:r>
              <a:rPr lang="en-GB" sz="3200" dirty="0">
                <a:solidFill>
                  <a:srgbClr val="4D4D4D"/>
                </a:solidFill>
                <a:latin typeface="Arial" panose="020B0604020202020204" pitchFamily="34" charset="0"/>
                <a:cs typeface="Arial" panose="020B0604020202020204" pitchFamily="34" charset="0"/>
              </a:rPr>
              <a:t>(35 marks available)</a:t>
            </a:r>
          </a:p>
        </p:txBody>
      </p:sp>
      <p:pic>
        <p:nvPicPr>
          <p:cNvPr id="6" name="Audio 5">
            <a:hlinkClick r:id="" action="ppaction://media"/>
            <a:extLst>
              <a:ext uri="{FF2B5EF4-FFF2-40B4-BE49-F238E27FC236}">
                <a16:creationId xmlns:a16="http://schemas.microsoft.com/office/drawing/2014/main" id="{C2E6E9A1-ED92-4FDA-A65C-C3447F0196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18893686"/>
      </p:ext>
    </p:extLst>
  </p:cSld>
  <p:clrMapOvr>
    <a:masterClrMapping/>
  </p:clrMapOvr>
  <mc:AlternateContent xmlns:mc="http://schemas.openxmlformats.org/markup-compatibility/2006" xmlns:p14="http://schemas.microsoft.com/office/powerpoint/2010/main">
    <mc:Choice Requires="p14">
      <p:transition p14:dur="10" advTm="14052"/>
    </mc:Choice>
    <mc:Fallback xmlns="">
      <p:transition advTm="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6158BA-8D0B-4C52-9952-51D361C7F3ED}"/>
              </a:ext>
            </a:extLst>
          </p:cNvPr>
          <p:cNvSpPr>
            <a:spLocks noGrp="1"/>
          </p:cNvSpPr>
          <p:nvPr>
            <p:ph type="sldNum" sz="quarter" idx="12"/>
          </p:nvPr>
        </p:nvSpPr>
        <p:spPr/>
        <p:txBody>
          <a:bodyPr/>
          <a:lstStyle/>
          <a:p>
            <a:fld id="{98C0CDE5-970C-4CC4-BF43-0DA127E73E82}" type="slidenum">
              <a:rPr lang="ru-RU" smtClean="0"/>
              <a:t>9</a:t>
            </a:fld>
            <a:endParaRPr lang="ru-RU" dirty="0"/>
          </a:p>
        </p:txBody>
      </p:sp>
      <p:pic>
        <p:nvPicPr>
          <p:cNvPr id="6" name="Picture 5" descr="2018_ks1_mathematics_Paper1_arithmetic.pdf - Google Drive - Google Chrome">
            <a:extLst>
              <a:ext uri="{FF2B5EF4-FFF2-40B4-BE49-F238E27FC236}">
                <a16:creationId xmlns:a16="http://schemas.microsoft.com/office/drawing/2014/main" id="{21264FA5-9B2D-408F-A063-D0E4E9FEE80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21180449">
            <a:off x="463899" y="1175515"/>
            <a:ext cx="3595696" cy="5076329"/>
          </a:xfrm>
          <a:prstGeom prst="rect">
            <a:avLst/>
          </a:prstGeom>
        </p:spPr>
      </p:pic>
      <p:pic>
        <p:nvPicPr>
          <p:cNvPr id="9" name="Picture 8" descr="2018_ks1_mathematics_Paper1_arithmetic.pdf - Google Drive - Google Chrome">
            <a:extLst>
              <a:ext uri="{FF2B5EF4-FFF2-40B4-BE49-F238E27FC236}">
                <a16:creationId xmlns:a16="http://schemas.microsoft.com/office/drawing/2014/main" id="{247A47C1-0DD7-41C9-8F03-6C32496B1CF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1348698">
            <a:off x="2013548" y="1644684"/>
            <a:ext cx="3397666" cy="4689336"/>
          </a:xfrm>
          <a:prstGeom prst="rect">
            <a:avLst/>
          </a:prstGeom>
        </p:spPr>
      </p:pic>
      <p:sp>
        <p:nvSpPr>
          <p:cNvPr id="2" name="Title 1">
            <a:extLst>
              <a:ext uri="{FF2B5EF4-FFF2-40B4-BE49-F238E27FC236}">
                <a16:creationId xmlns:a16="http://schemas.microsoft.com/office/drawing/2014/main" id="{F845AB00-1C5C-4EB0-B93F-C03AB7A9BC6F}"/>
              </a:ext>
            </a:extLst>
          </p:cNvPr>
          <p:cNvSpPr>
            <a:spLocks noGrp="1"/>
          </p:cNvSpPr>
          <p:nvPr>
            <p:ph type="title"/>
          </p:nvPr>
        </p:nvSpPr>
        <p:spPr>
          <a:xfrm>
            <a:off x="349812" y="145230"/>
            <a:ext cx="4960021" cy="830293"/>
          </a:xfrm>
        </p:spPr>
        <p:txBody>
          <a:bodyPr>
            <a:noAutofit/>
          </a:bodyPr>
          <a:lstStyle/>
          <a:p>
            <a:pPr algn="ctr"/>
            <a:r>
              <a:rPr lang="en-US" sz="2500" dirty="0" err="1">
                <a:latin typeface="Arial" panose="020B0604020202020204" pitchFamily="34" charset="0"/>
                <a:cs typeface="Arial" panose="020B0604020202020204" pitchFamily="34" charset="0"/>
              </a:rPr>
              <a:t>Maths</a:t>
            </a:r>
            <a:r>
              <a:rPr lang="en-US" sz="2500" dirty="0">
                <a:latin typeface="Arial" panose="020B0604020202020204" pitchFamily="34" charset="0"/>
                <a:cs typeface="Arial" panose="020B0604020202020204" pitchFamily="34" charset="0"/>
              </a:rPr>
              <a:t> Paper 1 Arithmetic -</a:t>
            </a:r>
            <a:br>
              <a:rPr lang="en-US" sz="2500" dirty="0">
                <a:latin typeface="Arial" panose="020B0604020202020204" pitchFamily="34" charset="0"/>
                <a:cs typeface="Arial" panose="020B0604020202020204" pitchFamily="34" charset="0"/>
              </a:rPr>
            </a:br>
            <a:r>
              <a:rPr lang="en-US" sz="2500" dirty="0">
                <a:latin typeface="Arial" panose="020B0604020202020204" pitchFamily="34" charset="0"/>
                <a:cs typeface="Arial" panose="020B0604020202020204" pitchFamily="34" charset="0"/>
              </a:rPr>
              <a:t>sample pages</a:t>
            </a:r>
            <a:endParaRPr lang="ru-RU" sz="2500" dirty="0">
              <a:latin typeface="Arial" panose="020B0604020202020204" pitchFamily="34" charset="0"/>
              <a:cs typeface="Arial" panose="020B0604020202020204" pitchFamily="34" charset="0"/>
            </a:endParaRPr>
          </a:p>
        </p:txBody>
      </p:sp>
      <p:pic>
        <p:nvPicPr>
          <p:cNvPr id="13" name="Picture 12" descr="2018_ks1_mathematics_Paper2_reasoning.pdf - Google Drive - Google Chrome">
            <a:extLst>
              <a:ext uri="{FF2B5EF4-FFF2-40B4-BE49-F238E27FC236}">
                <a16:creationId xmlns:a16="http://schemas.microsoft.com/office/drawing/2014/main" id="{39D2C5E0-6342-4DBF-BD77-6E5CE28DE56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1227081">
            <a:off x="6323779" y="1324910"/>
            <a:ext cx="3373747" cy="4390968"/>
          </a:xfrm>
          <a:prstGeom prst="rect">
            <a:avLst/>
          </a:prstGeom>
        </p:spPr>
      </p:pic>
      <p:pic>
        <p:nvPicPr>
          <p:cNvPr id="15" name="Picture 14" descr="2018_ks1_mathematics_Paper2_reasoning.pdf - Google Drive - Google Chrome">
            <a:extLst>
              <a:ext uri="{FF2B5EF4-FFF2-40B4-BE49-F238E27FC236}">
                <a16:creationId xmlns:a16="http://schemas.microsoft.com/office/drawing/2014/main" id="{73CE6BAE-AF97-4360-9F05-9ABD82E671A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417551">
            <a:off x="7672149" y="1706528"/>
            <a:ext cx="4081543" cy="4705537"/>
          </a:xfrm>
          <a:prstGeom prst="rect">
            <a:avLst/>
          </a:prstGeom>
        </p:spPr>
      </p:pic>
      <p:sp>
        <p:nvSpPr>
          <p:cNvPr id="10" name="Title 1">
            <a:extLst>
              <a:ext uri="{FF2B5EF4-FFF2-40B4-BE49-F238E27FC236}">
                <a16:creationId xmlns:a16="http://schemas.microsoft.com/office/drawing/2014/main" id="{526C6953-382A-411B-9721-62AB35340365}"/>
              </a:ext>
            </a:extLst>
          </p:cNvPr>
          <p:cNvSpPr txBox="1">
            <a:spLocks/>
          </p:cNvSpPr>
          <p:nvPr/>
        </p:nvSpPr>
        <p:spPr>
          <a:xfrm>
            <a:off x="6564512" y="145230"/>
            <a:ext cx="4920359" cy="909129"/>
          </a:xfrm>
          <a:prstGeom prst="rect">
            <a:avLst/>
          </a:prstGeom>
          <a:gradFill>
            <a:gsLst>
              <a:gs pos="0">
                <a:schemeClr val="tx2"/>
              </a:gs>
              <a:gs pos="100000">
                <a:schemeClr val="tx1"/>
              </a:gs>
            </a:gsLst>
            <a:lin ang="10800000" scaled="1"/>
          </a:gradFill>
        </p:spPr>
        <p:txBody>
          <a:bodyPr vert="horz" lIns="144000" tIns="45720" rIns="91440" bIns="45720" rtlCol="0" anchor="ctr" anchorCtr="0">
            <a:noAutofit/>
          </a:bodyPr>
          <a:lstStyle>
            <a:lvl1pPr algn="l" defTabSz="914400" rtl="0" eaLnBrk="1" latinLnBrk="0" hangingPunct="1">
              <a:lnSpc>
                <a:spcPct val="90000"/>
              </a:lnSpc>
              <a:spcBef>
                <a:spcPct val="0"/>
              </a:spcBef>
              <a:buNone/>
              <a:defRPr sz="2000" b="1" kern="1200">
                <a:solidFill>
                  <a:schemeClr val="bg1"/>
                </a:solidFill>
                <a:latin typeface="+mn-lt"/>
                <a:ea typeface="+mj-ea"/>
                <a:cs typeface="+mj-cs"/>
              </a:defRPr>
            </a:lvl1pPr>
          </a:lstStyle>
          <a:p>
            <a:pPr algn="ctr"/>
            <a:r>
              <a:rPr lang="en-US" sz="2500" dirty="0" err="1">
                <a:latin typeface="Arial" panose="020B0604020202020204" pitchFamily="34" charset="0"/>
                <a:cs typeface="Arial" panose="020B0604020202020204" pitchFamily="34" charset="0"/>
              </a:rPr>
              <a:t>Maths</a:t>
            </a:r>
            <a:r>
              <a:rPr lang="en-US" sz="2500" dirty="0">
                <a:latin typeface="Arial" panose="020B0604020202020204" pitchFamily="34" charset="0"/>
                <a:cs typeface="Arial" panose="020B0604020202020204" pitchFamily="34" charset="0"/>
              </a:rPr>
              <a:t> Paper 2 Reasoning - sample pages</a:t>
            </a:r>
            <a:endParaRPr lang="ru-RU" sz="2500" dirty="0">
              <a:latin typeface="Arial" panose="020B0604020202020204" pitchFamily="34" charset="0"/>
              <a:cs typeface="Arial" panose="020B0604020202020204" pitchFamily="34" charset="0"/>
            </a:endParaRPr>
          </a:p>
        </p:txBody>
      </p:sp>
      <p:sp>
        <p:nvSpPr>
          <p:cNvPr id="16" name="Flowchart: Decision 15">
            <a:extLst>
              <a:ext uri="{FF2B5EF4-FFF2-40B4-BE49-F238E27FC236}">
                <a16:creationId xmlns:a16="http://schemas.microsoft.com/office/drawing/2014/main" id="{DD53039C-1BC6-412C-A48D-B5FA85D0E3C7}"/>
              </a:ext>
            </a:extLst>
          </p:cNvPr>
          <p:cNvSpPr/>
          <p:nvPr/>
        </p:nvSpPr>
        <p:spPr>
          <a:xfrm>
            <a:off x="5713098" y="-26720"/>
            <a:ext cx="198355" cy="6911439"/>
          </a:xfrm>
          <a:prstGeom prst="flowChartDecision">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4A9DD00D-2046-4316-A72E-4FDD971759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74298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278">
        <p159:morph option="byObject"/>
      </p:transition>
    </mc:Choice>
    <mc:Fallback xmlns="">
      <p:transition spd="slow" advTm="192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nBusiness Presentation Layout_Elementary_MO - v4.potx" id="{4DC39F4E-E9E8-4D22-BDE0-044CC575188F}" vid="{A1165295-B50A-4F62-B2CC-94F4F7BF07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Elementary school presentation</Template>
  <TotalTime>0</TotalTime>
  <Words>795</Words>
  <Application>Microsoft Office PowerPoint</Application>
  <PresentationFormat>Widescreen</PresentationFormat>
  <Paragraphs>100</Paragraphs>
  <Slides>13</Slides>
  <Notes>0</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Comic Sans MS</vt:lpstr>
      <vt:lpstr>Franklin Gothic Book</vt:lpstr>
      <vt:lpstr>Lucida Handwriting</vt:lpstr>
      <vt:lpstr>Sassoon Infant Std</vt:lpstr>
      <vt:lpstr>Office Theme</vt:lpstr>
      <vt:lpstr>KS1 SATs</vt:lpstr>
      <vt:lpstr>What are SATs?</vt:lpstr>
      <vt:lpstr>An outline of the tests</vt:lpstr>
      <vt:lpstr>English – Reading Paper 1 sample page</vt:lpstr>
      <vt:lpstr>English – Reading Paper 2 sample pages</vt:lpstr>
      <vt:lpstr>English Grammar</vt:lpstr>
      <vt:lpstr>English – Spelling Example Page</vt:lpstr>
      <vt:lpstr>Maths</vt:lpstr>
      <vt:lpstr>Maths Paper 1 Arithmetic - sample pages</vt:lpstr>
      <vt:lpstr>Writing</vt:lpstr>
      <vt:lpstr>Teacher Assessment/results</vt:lpstr>
      <vt:lpstr>How can you help your child prepare?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2018-11-18T22:15:54Z</dcterms:created>
  <dcterms:modified xsi:type="dcterms:W3CDTF">2023-05-02T15:40:28Z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2018-08-01T18:51:16.8781335Z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