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5.jp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openarmsupport.co.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330929"/>
            <a:ext cx="8520600" cy="1854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sz="4800"/>
          </a:p>
          <a:p>
            <a:pPr indent="0" lvl="0" marL="0" rtl="0" algn="ctr">
              <a:lnSpc>
                <a:spcPct val="100000"/>
              </a:lnSpc>
              <a:spcBef>
                <a:spcPts val="0"/>
              </a:spcBef>
              <a:spcAft>
                <a:spcPts val="0"/>
              </a:spcAft>
              <a:buSzPts val="5200"/>
              <a:buNone/>
            </a:pPr>
            <a:r>
              <a:t/>
            </a:r>
            <a:endParaRPr sz="4800"/>
          </a:p>
          <a:p>
            <a:pPr indent="0" lvl="0" marL="0" rtl="0" algn="ctr">
              <a:lnSpc>
                <a:spcPct val="100000"/>
              </a:lnSpc>
              <a:spcBef>
                <a:spcPts val="0"/>
              </a:spcBef>
              <a:spcAft>
                <a:spcPts val="0"/>
              </a:spcAft>
              <a:buSzPts val="5200"/>
              <a:buNone/>
            </a:pPr>
            <a:r>
              <a:rPr lang="en" sz="4800">
                <a:solidFill>
                  <a:srgbClr val="00FF00"/>
                </a:solidFill>
              </a:rPr>
              <a:t>A Social Story About Hand Washing</a:t>
            </a:r>
            <a:endParaRPr sz="4800">
              <a:solidFill>
                <a:srgbClr val="00FF00"/>
              </a:solidFill>
            </a:endParaRPr>
          </a:p>
        </p:txBody>
      </p:sp>
      <p:pic>
        <p:nvPicPr>
          <p:cNvPr id="55" name="Google Shape;55;p13"/>
          <p:cNvPicPr preferRelativeResize="0"/>
          <p:nvPr/>
        </p:nvPicPr>
        <p:blipFill rotWithShape="1">
          <a:blip r:embed="rId3">
            <a:alphaModFix/>
          </a:blip>
          <a:srcRect b="0" l="0" r="0" t="0"/>
          <a:stretch/>
        </p:blipFill>
        <p:spPr>
          <a:xfrm>
            <a:off x="7508325" y="175850"/>
            <a:ext cx="1323974" cy="1095375"/>
          </a:xfrm>
          <a:prstGeom prst="rect">
            <a:avLst/>
          </a:prstGeom>
          <a:noFill/>
          <a:ln>
            <a:noFill/>
          </a:ln>
        </p:spPr>
      </p:pic>
      <p:sp>
        <p:nvSpPr>
          <p:cNvPr id="56" name="Google Shape;56;p13"/>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 name="Google Shape;57;p13"/>
          <p:cNvPicPr preferRelativeResize="0"/>
          <p:nvPr/>
        </p:nvPicPr>
        <p:blipFill rotWithShape="1">
          <a:blip r:embed="rId4">
            <a:alphaModFix/>
          </a:blip>
          <a:srcRect b="0" l="0" r="0" t="0"/>
          <a:stretch/>
        </p:blipFill>
        <p:spPr>
          <a:xfrm>
            <a:off x="415575" y="2828100"/>
            <a:ext cx="1557350" cy="1984624"/>
          </a:xfrm>
          <a:prstGeom prst="rect">
            <a:avLst/>
          </a:prstGeom>
          <a:noFill/>
          <a:ln>
            <a:noFill/>
          </a:ln>
        </p:spPr>
      </p:pic>
      <p:pic>
        <p:nvPicPr>
          <p:cNvPr id="58" name="Google Shape;58;p13"/>
          <p:cNvPicPr preferRelativeResize="0"/>
          <p:nvPr/>
        </p:nvPicPr>
        <p:blipFill rotWithShape="1">
          <a:blip r:embed="rId5">
            <a:alphaModFix/>
          </a:blip>
          <a:srcRect b="0" l="0" r="0" t="0"/>
          <a:stretch/>
        </p:blipFill>
        <p:spPr>
          <a:xfrm>
            <a:off x="6426800" y="2784412"/>
            <a:ext cx="2573775" cy="207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99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Washing your hands thoroughly is important to keep germs away. </a:t>
            </a:r>
            <a:endParaRPr sz="2400"/>
          </a:p>
        </p:txBody>
      </p:sp>
      <p:sp>
        <p:nvSpPr>
          <p:cNvPr id="64" name="Google Shape;64;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solidFill>
                <a:schemeClr val="dk1"/>
              </a:solidFill>
            </a:endParaRPr>
          </a:p>
          <a:p>
            <a:pPr indent="0" lvl="0" marL="0" rtl="0" algn="l">
              <a:lnSpc>
                <a:spcPct val="115000"/>
              </a:lnSpc>
              <a:spcBef>
                <a:spcPts val="1600"/>
              </a:spcBef>
              <a:spcAft>
                <a:spcPts val="0"/>
              </a:spcAft>
              <a:buSzPts val="1800"/>
              <a:buNone/>
            </a:pPr>
            <a:r>
              <a:t/>
            </a:r>
            <a:endParaRPr sz="2400">
              <a:solidFill>
                <a:schemeClr val="dk1"/>
              </a:solidFill>
            </a:endParaRPr>
          </a:p>
          <a:p>
            <a:pPr indent="0" lvl="0" marL="0" rtl="0" algn="l">
              <a:lnSpc>
                <a:spcPct val="115000"/>
              </a:lnSpc>
              <a:spcBef>
                <a:spcPts val="1600"/>
              </a:spcBef>
              <a:spcAft>
                <a:spcPts val="0"/>
              </a:spcAft>
              <a:buSzPts val="1800"/>
              <a:buNone/>
            </a:pPr>
            <a:r>
              <a:t/>
            </a:r>
            <a:endParaRPr sz="2400">
              <a:solidFill>
                <a:schemeClr val="dk1"/>
              </a:solidFill>
            </a:endParaRPr>
          </a:p>
          <a:p>
            <a:pPr indent="0" lvl="0" marL="0" rtl="0" algn="l">
              <a:lnSpc>
                <a:spcPct val="115000"/>
              </a:lnSpc>
              <a:spcBef>
                <a:spcPts val="1600"/>
              </a:spcBef>
              <a:spcAft>
                <a:spcPts val="0"/>
              </a:spcAft>
              <a:buSzPts val="1800"/>
              <a:buNone/>
            </a:pPr>
            <a:r>
              <a:t/>
            </a:r>
            <a:endParaRPr sz="2400">
              <a:solidFill>
                <a:schemeClr val="dk1"/>
              </a:solidFill>
            </a:endParaRPr>
          </a:p>
          <a:p>
            <a:pPr indent="0" lvl="0" marL="0" rtl="0" algn="l">
              <a:lnSpc>
                <a:spcPct val="115000"/>
              </a:lnSpc>
              <a:spcBef>
                <a:spcPts val="1600"/>
              </a:spcBef>
              <a:spcAft>
                <a:spcPts val="0"/>
              </a:spcAft>
              <a:buSzPts val="1800"/>
              <a:buNone/>
            </a:pPr>
            <a:r>
              <a:t/>
            </a:r>
            <a:endParaRPr sz="2400">
              <a:solidFill>
                <a:schemeClr val="dk1"/>
              </a:solidFill>
            </a:endParaRPr>
          </a:p>
          <a:p>
            <a:pPr indent="0" lvl="0" marL="0" rtl="0" algn="l">
              <a:lnSpc>
                <a:spcPct val="115000"/>
              </a:lnSpc>
              <a:spcBef>
                <a:spcPts val="1600"/>
              </a:spcBef>
              <a:spcAft>
                <a:spcPts val="1600"/>
              </a:spcAft>
              <a:buSzPts val="1800"/>
              <a:buNone/>
            </a:pPr>
            <a:r>
              <a:rPr lang="en" sz="2400">
                <a:solidFill>
                  <a:schemeClr val="dk1"/>
                </a:solidFill>
              </a:rPr>
              <a:t>Germs can make us feel poorly. </a:t>
            </a:r>
            <a:endParaRPr sz="2400">
              <a:solidFill>
                <a:schemeClr val="dk1"/>
              </a:solidFill>
            </a:endParaRPr>
          </a:p>
        </p:txBody>
      </p:sp>
      <p:pic>
        <p:nvPicPr>
          <p:cNvPr id="65" name="Google Shape;65;p14"/>
          <p:cNvPicPr preferRelativeResize="0"/>
          <p:nvPr/>
        </p:nvPicPr>
        <p:blipFill rotWithShape="1">
          <a:blip r:embed="rId3">
            <a:alphaModFix/>
          </a:blip>
          <a:srcRect b="0" l="0" r="0" t="0"/>
          <a:stretch/>
        </p:blipFill>
        <p:spPr>
          <a:xfrm>
            <a:off x="178975" y="0"/>
            <a:ext cx="8786050" cy="3650501"/>
          </a:xfrm>
          <a:prstGeom prst="rect">
            <a:avLst/>
          </a:prstGeom>
          <a:noFill/>
          <a:ln>
            <a:noFill/>
          </a:ln>
        </p:spPr>
      </p:pic>
      <p:pic>
        <p:nvPicPr>
          <p:cNvPr id="66" name="Google Shape;66;p14"/>
          <p:cNvPicPr preferRelativeResize="0"/>
          <p:nvPr/>
        </p:nvPicPr>
        <p:blipFill rotWithShape="1">
          <a:blip r:embed="rId4">
            <a:alphaModFix/>
          </a:blip>
          <a:srcRect b="0" l="0" r="0" t="0"/>
          <a:stretch/>
        </p:blipFill>
        <p:spPr>
          <a:xfrm>
            <a:off x="4965550" y="3584075"/>
            <a:ext cx="1559425" cy="155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Washing your hands might be boring or feel uncomfortable but it helps to stop us feeling unwell. </a:t>
            </a:r>
            <a:endParaRPr/>
          </a:p>
        </p:txBody>
      </p:sp>
      <p:sp>
        <p:nvSpPr>
          <p:cNvPr id="72" name="Google Shape;72;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73" name="Google Shape;73;p15"/>
          <p:cNvPicPr preferRelativeResize="0"/>
          <p:nvPr/>
        </p:nvPicPr>
        <p:blipFill rotWithShape="1">
          <a:blip r:embed="rId3">
            <a:alphaModFix/>
          </a:blip>
          <a:srcRect b="0" l="0" r="0" t="0"/>
          <a:stretch/>
        </p:blipFill>
        <p:spPr>
          <a:xfrm>
            <a:off x="311700" y="2032000"/>
            <a:ext cx="2629974" cy="2075199"/>
          </a:xfrm>
          <a:prstGeom prst="rect">
            <a:avLst/>
          </a:prstGeom>
          <a:noFill/>
          <a:ln>
            <a:noFill/>
          </a:ln>
        </p:spPr>
      </p:pic>
      <p:pic>
        <p:nvPicPr>
          <p:cNvPr id="74" name="Google Shape;74;p15"/>
          <p:cNvPicPr preferRelativeResize="0"/>
          <p:nvPr/>
        </p:nvPicPr>
        <p:blipFill rotWithShape="1">
          <a:blip r:embed="rId4">
            <a:alphaModFix/>
          </a:blip>
          <a:srcRect b="0" l="0" r="0" t="0"/>
          <a:stretch/>
        </p:blipFill>
        <p:spPr>
          <a:xfrm>
            <a:off x="3496950" y="2170100"/>
            <a:ext cx="2269375" cy="2269375"/>
          </a:xfrm>
          <a:prstGeom prst="rect">
            <a:avLst/>
          </a:prstGeom>
          <a:noFill/>
          <a:ln>
            <a:noFill/>
          </a:ln>
        </p:spPr>
      </p:pic>
      <p:pic>
        <p:nvPicPr>
          <p:cNvPr id="75" name="Google Shape;75;p15"/>
          <p:cNvPicPr preferRelativeResize="0"/>
          <p:nvPr/>
        </p:nvPicPr>
        <p:blipFill rotWithShape="1">
          <a:blip r:embed="rId5">
            <a:alphaModFix/>
          </a:blip>
          <a:srcRect b="0" l="0" r="0" t="0"/>
          <a:stretch/>
        </p:blipFill>
        <p:spPr>
          <a:xfrm>
            <a:off x="6446835" y="2170100"/>
            <a:ext cx="2100943" cy="2269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When you wash your hands, you can think about how healthy you are being. </a:t>
            </a:r>
            <a:endParaRPr sz="2400"/>
          </a:p>
        </p:txBody>
      </p:sp>
      <p:sp>
        <p:nvSpPr>
          <p:cNvPr id="81" name="Google Shape;81;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82" name="Google Shape;82;p16"/>
          <p:cNvPicPr preferRelativeResize="0"/>
          <p:nvPr/>
        </p:nvPicPr>
        <p:blipFill rotWithShape="1">
          <a:blip r:embed="rId3">
            <a:alphaModFix/>
          </a:blip>
          <a:srcRect b="0" l="0" r="0" t="0"/>
          <a:stretch/>
        </p:blipFill>
        <p:spPr>
          <a:xfrm>
            <a:off x="311700" y="1689950"/>
            <a:ext cx="2878925" cy="2878925"/>
          </a:xfrm>
          <a:prstGeom prst="rect">
            <a:avLst/>
          </a:prstGeom>
          <a:noFill/>
          <a:ln>
            <a:noFill/>
          </a:ln>
        </p:spPr>
      </p:pic>
      <p:pic>
        <p:nvPicPr>
          <p:cNvPr id="83" name="Google Shape;83;p16"/>
          <p:cNvPicPr preferRelativeResize="0"/>
          <p:nvPr/>
        </p:nvPicPr>
        <p:blipFill rotWithShape="1">
          <a:blip r:embed="rId4">
            <a:alphaModFix/>
          </a:blip>
          <a:srcRect b="0" l="0" r="0" t="0"/>
          <a:stretch/>
        </p:blipFill>
        <p:spPr>
          <a:xfrm>
            <a:off x="5244550" y="1152463"/>
            <a:ext cx="3587749" cy="3587750"/>
          </a:xfrm>
          <a:prstGeom prst="rect">
            <a:avLst/>
          </a:prstGeom>
          <a:noFill/>
          <a:ln>
            <a:noFill/>
          </a:ln>
        </p:spPr>
      </p:pic>
      <p:pic>
        <p:nvPicPr>
          <p:cNvPr id="84" name="Google Shape;84;p16"/>
          <p:cNvPicPr preferRelativeResize="0"/>
          <p:nvPr/>
        </p:nvPicPr>
        <p:blipFill rotWithShape="1">
          <a:blip r:embed="rId5">
            <a:alphaModFix/>
          </a:blip>
          <a:srcRect b="0" l="0" r="0" t="0"/>
          <a:stretch/>
        </p:blipFill>
        <p:spPr>
          <a:xfrm>
            <a:off x="2918068" y="2202700"/>
            <a:ext cx="3010733" cy="2014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You have to wash your hands when</a:t>
            </a:r>
            <a:endParaRPr sz="2400"/>
          </a:p>
        </p:txBody>
      </p:sp>
      <p:sp>
        <p:nvSpPr>
          <p:cNvPr id="90" name="Google Shape;90;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91" name="Google Shape;91;p17"/>
          <p:cNvPicPr preferRelativeResize="0"/>
          <p:nvPr/>
        </p:nvPicPr>
        <p:blipFill rotWithShape="1">
          <a:blip r:embed="rId3">
            <a:alphaModFix/>
          </a:blip>
          <a:srcRect b="0" l="0" r="0" t="0"/>
          <a:stretch/>
        </p:blipFill>
        <p:spPr>
          <a:xfrm>
            <a:off x="311700" y="1152475"/>
            <a:ext cx="2157000" cy="2157000"/>
          </a:xfrm>
          <a:prstGeom prst="rect">
            <a:avLst/>
          </a:prstGeom>
          <a:noFill/>
          <a:ln>
            <a:noFill/>
          </a:ln>
        </p:spPr>
      </p:pic>
      <p:pic>
        <p:nvPicPr>
          <p:cNvPr id="92" name="Google Shape;92;p17"/>
          <p:cNvPicPr preferRelativeResize="0"/>
          <p:nvPr/>
        </p:nvPicPr>
        <p:blipFill rotWithShape="1">
          <a:blip r:embed="rId4">
            <a:alphaModFix/>
          </a:blip>
          <a:srcRect b="0" l="0" r="0" t="0"/>
          <a:stretch/>
        </p:blipFill>
        <p:spPr>
          <a:xfrm>
            <a:off x="2560060" y="1255263"/>
            <a:ext cx="2100943" cy="2269376"/>
          </a:xfrm>
          <a:prstGeom prst="rect">
            <a:avLst/>
          </a:prstGeom>
          <a:noFill/>
          <a:ln>
            <a:noFill/>
          </a:ln>
        </p:spPr>
      </p:pic>
      <p:pic>
        <p:nvPicPr>
          <p:cNvPr id="93" name="Google Shape;93;p17"/>
          <p:cNvPicPr preferRelativeResize="0"/>
          <p:nvPr/>
        </p:nvPicPr>
        <p:blipFill rotWithShape="1">
          <a:blip r:embed="rId5">
            <a:alphaModFix/>
          </a:blip>
          <a:srcRect b="0" l="0" r="0" t="0"/>
          <a:stretch/>
        </p:blipFill>
        <p:spPr>
          <a:xfrm>
            <a:off x="4838228" y="1152477"/>
            <a:ext cx="2275800" cy="2474960"/>
          </a:xfrm>
          <a:prstGeom prst="rect">
            <a:avLst/>
          </a:prstGeom>
          <a:noFill/>
          <a:ln>
            <a:noFill/>
          </a:ln>
        </p:spPr>
      </p:pic>
      <p:pic>
        <p:nvPicPr>
          <p:cNvPr id="94" name="Google Shape;94;p17"/>
          <p:cNvPicPr preferRelativeResize="0"/>
          <p:nvPr/>
        </p:nvPicPr>
        <p:blipFill rotWithShape="1">
          <a:blip r:embed="rId6">
            <a:alphaModFix/>
          </a:blip>
          <a:srcRect b="0" l="0" r="0" t="0"/>
          <a:stretch/>
        </p:blipFill>
        <p:spPr>
          <a:xfrm>
            <a:off x="7114025" y="1329700"/>
            <a:ext cx="1931774" cy="1931774"/>
          </a:xfrm>
          <a:prstGeom prst="rect">
            <a:avLst/>
          </a:prstGeom>
          <a:noFill/>
          <a:ln>
            <a:noFill/>
          </a:ln>
        </p:spPr>
      </p:pic>
      <p:sp>
        <p:nvSpPr>
          <p:cNvPr id="95" name="Google Shape;95;p17"/>
          <p:cNvSpPr txBox="1"/>
          <p:nvPr/>
        </p:nvSpPr>
        <p:spPr>
          <a:xfrm>
            <a:off x="354425" y="3733200"/>
            <a:ext cx="8691300" cy="70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You’ve been to the                 You’ve sneezed or coughed           Before you eat            After getting messy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toilet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You wash your hands like this:</a:t>
            </a:r>
            <a:endParaRPr sz="2400"/>
          </a:p>
        </p:txBody>
      </p:sp>
      <p:sp>
        <p:nvSpPr>
          <p:cNvPr id="101" name="Google Shape;101;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solidFill>
                  <a:schemeClr val="dk1"/>
                </a:solidFill>
              </a:rPr>
              <a:t>Wet</a:t>
            </a:r>
            <a:r>
              <a:rPr lang="en">
                <a:solidFill>
                  <a:schemeClr val="dk1"/>
                </a:solidFill>
              </a:rPr>
              <a:t> your hands with clean, running water then turn off the tap</a:t>
            </a:r>
            <a:endParaRPr>
              <a:solidFill>
                <a:schemeClr val="dk1"/>
              </a:solidFill>
            </a:endParaRPr>
          </a:p>
          <a:p>
            <a:pPr indent="0" lvl="0" marL="0" rtl="0" algn="l">
              <a:lnSpc>
                <a:spcPct val="115000"/>
              </a:lnSpc>
              <a:spcBef>
                <a:spcPts val="1200"/>
              </a:spcBef>
              <a:spcAft>
                <a:spcPts val="0"/>
              </a:spcAft>
              <a:buSzPts val="1800"/>
              <a:buNone/>
            </a:pPr>
            <a:r>
              <a:t/>
            </a:r>
            <a:endParaRPr sz="1300">
              <a:solidFill>
                <a:schemeClr val="dk1"/>
              </a:solidFill>
            </a:endParaRPr>
          </a:p>
          <a:p>
            <a:pPr indent="0" lvl="0" marL="0" rtl="0" algn="l">
              <a:lnSpc>
                <a:spcPct val="115000"/>
              </a:lnSpc>
              <a:spcBef>
                <a:spcPts val="1200"/>
              </a:spcBef>
              <a:spcAft>
                <a:spcPts val="0"/>
              </a:spcAft>
              <a:buSzPts val="1800"/>
              <a:buNone/>
            </a:pPr>
            <a:r>
              <a:t/>
            </a:r>
            <a:endParaRPr b="1" sz="1300">
              <a:solidFill>
                <a:schemeClr val="dk1"/>
              </a:solidFill>
            </a:endParaRPr>
          </a:p>
          <a:p>
            <a:pPr indent="0" lvl="0" marL="0" rtl="0" algn="l">
              <a:lnSpc>
                <a:spcPct val="115000"/>
              </a:lnSpc>
              <a:spcBef>
                <a:spcPts val="1200"/>
              </a:spcBef>
              <a:spcAft>
                <a:spcPts val="0"/>
              </a:spcAft>
              <a:buSzPts val="1800"/>
              <a:buNone/>
            </a:pPr>
            <a:r>
              <a:rPr b="1" lang="en">
                <a:solidFill>
                  <a:schemeClr val="dk1"/>
                </a:solidFill>
              </a:rPr>
              <a:t>Lather </a:t>
            </a:r>
            <a:r>
              <a:rPr lang="en">
                <a:solidFill>
                  <a:schemeClr val="dk1"/>
                </a:solidFill>
              </a:rPr>
              <a:t>your hands by rubbing them together with soap. Lather the backs and fronts, in between your fingers and under your nails. </a:t>
            </a:r>
            <a:endParaRPr>
              <a:solidFill>
                <a:schemeClr val="dk1"/>
              </a:solidFill>
            </a:endParaRPr>
          </a:p>
          <a:p>
            <a:pPr indent="0" lvl="0" marL="0" rtl="0" algn="l">
              <a:lnSpc>
                <a:spcPct val="115000"/>
              </a:lnSpc>
              <a:spcBef>
                <a:spcPts val="1200"/>
              </a:spcBef>
              <a:spcAft>
                <a:spcPts val="0"/>
              </a:spcAft>
              <a:buSzPts val="1800"/>
              <a:buNone/>
            </a:pPr>
            <a:r>
              <a:rPr b="1" lang="en">
                <a:solidFill>
                  <a:schemeClr val="dk1"/>
                </a:solidFill>
              </a:rPr>
              <a:t>Scrub</a:t>
            </a:r>
            <a:r>
              <a:rPr lang="en">
                <a:solidFill>
                  <a:schemeClr val="dk1"/>
                </a:solidFill>
              </a:rPr>
              <a:t> your hands for at least 20 seconds.</a:t>
            </a:r>
            <a:endParaRPr>
              <a:solidFill>
                <a:schemeClr val="dk1"/>
              </a:solidFill>
            </a:endParaRPr>
          </a:p>
          <a:p>
            <a:pPr indent="0" lvl="0" marL="0" rtl="0" algn="l">
              <a:lnSpc>
                <a:spcPct val="115000"/>
              </a:lnSpc>
              <a:spcBef>
                <a:spcPts val="1200"/>
              </a:spcBef>
              <a:spcAft>
                <a:spcPts val="0"/>
              </a:spcAft>
              <a:buSzPts val="1800"/>
              <a:buNone/>
            </a:pPr>
            <a:r>
              <a:rPr b="1" lang="en">
                <a:solidFill>
                  <a:schemeClr val="dk1"/>
                </a:solidFill>
              </a:rPr>
              <a:t>Rinse</a:t>
            </a:r>
            <a:r>
              <a:rPr lang="en">
                <a:solidFill>
                  <a:schemeClr val="dk1"/>
                </a:solidFill>
              </a:rPr>
              <a:t> of the bubbles with clean running water.</a:t>
            </a:r>
            <a:endParaRPr>
              <a:solidFill>
                <a:schemeClr val="dk1"/>
              </a:solidFill>
            </a:endParaRPr>
          </a:p>
          <a:p>
            <a:pPr indent="0" lvl="0" marL="0" rtl="0" algn="l">
              <a:lnSpc>
                <a:spcPct val="115000"/>
              </a:lnSpc>
              <a:spcBef>
                <a:spcPts val="1200"/>
              </a:spcBef>
              <a:spcAft>
                <a:spcPts val="0"/>
              </a:spcAft>
              <a:buSzPts val="1800"/>
              <a:buNone/>
            </a:pPr>
            <a:r>
              <a:rPr b="1" lang="en">
                <a:solidFill>
                  <a:schemeClr val="dk1"/>
                </a:solidFill>
              </a:rPr>
              <a:t>Dry </a:t>
            </a:r>
            <a:r>
              <a:rPr lang="en">
                <a:solidFill>
                  <a:schemeClr val="dk1"/>
                </a:solidFill>
              </a:rPr>
              <a:t>your hands. </a:t>
            </a:r>
            <a:r>
              <a:rPr lang="en" sz="1300">
                <a:solidFill>
                  <a:schemeClr val="dk1"/>
                </a:solidFill>
              </a:rPr>
              <a:t>.</a:t>
            </a:r>
            <a:endParaRPr sz="1300">
              <a:solidFill>
                <a:schemeClr val="dk1"/>
              </a:solidFill>
            </a:endParaRPr>
          </a:p>
          <a:p>
            <a:pPr indent="0" lvl="0" marL="0" rtl="0" algn="l">
              <a:lnSpc>
                <a:spcPct val="115000"/>
              </a:lnSpc>
              <a:spcBef>
                <a:spcPts val="1200"/>
              </a:spcBef>
              <a:spcAft>
                <a:spcPts val="1600"/>
              </a:spcAft>
              <a:buSzPts val="1800"/>
              <a:buNone/>
            </a:pPr>
            <a:r>
              <a:t/>
            </a:r>
            <a:endParaRPr/>
          </a:p>
        </p:txBody>
      </p:sp>
      <p:pic>
        <p:nvPicPr>
          <p:cNvPr id="102" name="Google Shape;102;p18"/>
          <p:cNvPicPr preferRelativeResize="0"/>
          <p:nvPr/>
        </p:nvPicPr>
        <p:blipFill rotWithShape="1">
          <a:blip r:embed="rId3">
            <a:alphaModFix/>
          </a:blip>
          <a:srcRect b="0" l="0" r="0" t="0"/>
          <a:stretch/>
        </p:blipFill>
        <p:spPr>
          <a:xfrm>
            <a:off x="6884825" y="445025"/>
            <a:ext cx="1226825" cy="1647124"/>
          </a:xfrm>
          <a:prstGeom prst="rect">
            <a:avLst/>
          </a:prstGeom>
          <a:noFill/>
          <a:ln>
            <a:noFill/>
          </a:ln>
        </p:spPr>
      </p:pic>
      <p:pic>
        <p:nvPicPr>
          <p:cNvPr id="103" name="Google Shape;103;p18"/>
          <p:cNvPicPr preferRelativeResize="0"/>
          <p:nvPr/>
        </p:nvPicPr>
        <p:blipFill rotWithShape="1">
          <a:blip r:embed="rId4">
            <a:alphaModFix/>
          </a:blip>
          <a:srcRect b="0" l="0" r="0" t="0"/>
          <a:stretch/>
        </p:blipFill>
        <p:spPr>
          <a:xfrm>
            <a:off x="7124250" y="2823550"/>
            <a:ext cx="1431401" cy="921475"/>
          </a:xfrm>
          <a:prstGeom prst="rect">
            <a:avLst/>
          </a:prstGeom>
          <a:noFill/>
          <a:ln>
            <a:noFill/>
          </a:ln>
        </p:spPr>
      </p:pic>
      <p:pic>
        <p:nvPicPr>
          <p:cNvPr id="104" name="Google Shape;104;p18"/>
          <p:cNvPicPr preferRelativeResize="0"/>
          <p:nvPr/>
        </p:nvPicPr>
        <p:blipFill rotWithShape="1">
          <a:blip r:embed="rId5">
            <a:alphaModFix/>
          </a:blip>
          <a:srcRect b="0" l="0" r="0" t="0"/>
          <a:stretch/>
        </p:blipFill>
        <p:spPr>
          <a:xfrm>
            <a:off x="7069320" y="3938324"/>
            <a:ext cx="1682129" cy="114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Note to parents</a:t>
            </a:r>
            <a:endParaRPr/>
          </a:p>
        </p:txBody>
      </p:sp>
      <p:sp>
        <p:nvSpPr>
          <p:cNvPr id="110" name="Google Shape;110;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Please use this social story to help your child with washing their hands. </a:t>
            </a:r>
            <a:endParaRPr/>
          </a:p>
          <a:p>
            <a:pPr indent="0" lvl="0" marL="0" rtl="0" algn="l">
              <a:lnSpc>
                <a:spcPct val="115000"/>
              </a:lnSpc>
              <a:spcBef>
                <a:spcPts val="1600"/>
              </a:spcBef>
              <a:spcAft>
                <a:spcPts val="0"/>
              </a:spcAft>
              <a:buSzPts val="1800"/>
              <a:buNone/>
            </a:pPr>
            <a:r>
              <a:rPr lang="en"/>
              <a:t>Social stories are designed to be precise with limited information so please don’t solely rely on this for hand washing advice. The NHS website contains detailed information about how and when to wash hands. </a:t>
            </a:r>
            <a:endParaRPr/>
          </a:p>
          <a:p>
            <a:pPr indent="0" lvl="0" marL="0" rtl="0" algn="l">
              <a:lnSpc>
                <a:spcPct val="115000"/>
              </a:lnSpc>
              <a:spcBef>
                <a:spcPts val="1600"/>
              </a:spcBef>
              <a:spcAft>
                <a:spcPts val="0"/>
              </a:spcAft>
              <a:buSzPts val="1800"/>
              <a:buNone/>
            </a:pPr>
            <a:r>
              <a:rPr lang="en"/>
              <a:t>If your child is tactile defensive, please go to our website or contact us directly for further information about handwashing: </a:t>
            </a:r>
            <a:endParaRPr/>
          </a:p>
          <a:p>
            <a:pPr indent="0" lvl="0" marL="0" rtl="0" algn="l">
              <a:lnSpc>
                <a:spcPct val="115000"/>
              </a:lnSpc>
              <a:spcBef>
                <a:spcPts val="1600"/>
              </a:spcBef>
              <a:spcAft>
                <a:spcPts val="0"/>
              </a:spcAft>
              <a:buSzPts val="1800"/>
              <a:buNone/>
            </a:pPr>
            <a:r>
              <a:rPr lang="en"/>
              <a:t>                                          </a:t>
            </a:r>
            <a:r>
              <a:rPr lang="en" u="sng">
                <a:solidFill>
                  <a:schemeClr val="hlink"/>
                </a:solidFill>
                <a:hlinkClick r:id="rId3"/>
              </a:rPr>
              <a:t>www.openarmsupport.co.uk</a:t>
            </a:r>
            <a:endParaRPr/>
          </a:p>
          <a:p>
            <a:pPr indent="0" lvl="0" marL="0" rtl="0" algn="l">
              <a:lnSpc>
                <a:spcPct val="115000"/>
              </a:lnSpc>
              <a:spcBef>
                <a:spcPts val="1600"/>
              </a:spcBef>
              <a:spcAft>
                <a:spcPts val="1600"/>
              </a:spcAft>
              <a:buSzPts val="1800"/>
              <a:buNone/>
            </a:pPr>
            <a:r>
              <a:rPr lang="en"/>
              <a:t>Thanks, the Open Arms Support Services Occupational Therapists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